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49"/>
  </p:notesMasterIdLst>
  <p:sldIdLst>
    <p:sldId id="960" r:id="rId2"/>
    <p:sldId id="957" r:id="rId3"/>
    <p:sldId id="962" r:id="rId4"/>
    <p:sldId id="963" r:id="rId5"/>
    <p:sldId id="965" r:id="rId6"/>
    <p:sldId id="966" r:id="rId7"/>
    <p:sldId id="967" r:id="rId8"/>
    <p:sldId id="985" r:id="rId9"/>
    <p:sldId id="1201" r:id="rId10"/>
    <p:sldId id="1202" r:id="rId11"/>
    <p:sldId id="991" r:id="rId12"/>
    <p:sldId id="992" r:id="rId13"/>
    <p:sldId id="995" r:id="rId14"/>
    <p:sldId id="994" r:id="rId15"/>
    <p:sldId id="996" r:id="rId16"/>
    <p:sldId id="997" r:id="rId17"/>
    <p:sldId id="998" r:id="rId18"/>
    <p:sldId id="999" r:id="rId19"/>
    <p:sldId id="1000" r:id="rId20"/>
    <p:sldId id="1029" r:id="rId21"/>
    <p:sldId id="1028" r:id="rId22"/>
    <p:sldId id="1208" r:id="rId23"/>
    <p:sldId id="1209" r:id="rId24"/>
    <p:sldId id="1216" r:id="rId25"/>
    <p:sldId id="1228" r:id="rId26"/>
    <p:sldId id="1252" r:id="rId27"/>
    <p:sldId id="1030" r:id="rId28"/>
    <p:sldId id="1040" r:id="rId29"/>
    <p:sldId id="1217" r:id="rId30"/>
    <p:sldId id="1021" r:id="rId31"/>
    <p:sldId id="1022" r:id="rId32"/>
    <p:sldId id="1020" r:id="rId33"/>
    <p:sldId id="1255" r:id="rId34"/>
    <p:sldId id="1206" r:id="rId35"/>
    <p:sldId id="969" r:id="rId36"/>
    <p:sldId id="973" r:id="rId37"/>
    <p:sldId id="1257" r:id="rId38"/>
    <p:sldId id="970" r:id="rId39"/>
    <p:sldId id="974" r:id="rId40"/>
    <p:sldId id="981" r:id="rId41"/>
    <p:sldId id="976" r:id="rId42"/>
    <p:sldId id="975" r:id="rId43"/>
    <p:sldId id="978" r:id="rId44"/>
    <p:sldId id="1256" r:id="rId45"/>
    <p:sldId id="979" r:id="rId46"/>
    <p:sldId id="980" r:id="rId47"/>
    <p:sldId id="1258" r:id="rId4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891" autoAdjust="0"/>
    <p:restoredTop sz="92494" autoAdjust="0"/>
  </p:normalViewPr>
  <p:slideViewPr>
    <p:cSldViewPr snapToGrid="0" snapToObjects="1">
      <p:cViewPr varScale="1">
        <p:scale>
          <a:sx n="102" d="100"/>
          <a:sy n="102" d="100"/>
        </p:scale>
        <p:origin x="558" y="108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9/30/2025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cs.umass.edu/~phuthipong/" TargetMode="External"/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(8.2)Version History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 (8.0)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lighter font</a:t>
            </a:r>
          </a:p>
          <a:p>
            <a:pPr marL="0" indent="0">
              <a:buFontTx/>
              <a:buNone/>
            </a:pPr>
            <a:r>
              <a:rPr lang="en-US" dirty="0"/>
              <a:t>Sept 2020 (8.1)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Added ~7 new slides, in particular: data center slide; routing versus forwarding; security line of defense; several on encapsulation and layers (this section is a lot better now).  Other relative minor changes throughout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2023 (8.2)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 few minor updates (mostly speeds, technology details)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54000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70171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21076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Thanks to </a:t>
            </a:r>
            <a:r>
              <a:rPr lang="en-US" dirty="0">
                <a:hlinkClick r:id="rId3"/>
              </a:rPr>
              <a:t>Nikko Bovornkeeratiroj</a:t>
            </a:r>
            <a:r>
              <a:rPr lang="en-US" dirty="0"/>
              <a:t>,  Phuthipong &lt;phuthipong@cs.umass.edu&gt;, for the stacking dolls idea and 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96919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920421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71719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2729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515862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427495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6171097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C5056-37E4-E8A6-4B76-64B7713361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50EE9C6-3E6A-6F30-5614-EACDC4CFB9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9FBC4A4-15DE-FA57-7CF1-62341EF55E7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74D63D-8038-7740-9028-E9A5B6780BF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734638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593028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971157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DLS modem translates digital data to analog signals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DSLAM translates analog signals back to digital format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And separates them sending data into the Internet and voice to telephone network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Splitter joins/separates the signals 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763353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BA7EE0-C7C0-EF07-78CE-AC59B6F8D4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5A19D86-5797-055E-C75E-278FA40C801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A63D0CE-84F3-384F-483C-9C6D883A88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DLS modem translates digital data to analog signals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DSLAM translates analog signals back to digital format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And separates them sending data into the Internet and voice to telephone network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Splitter joins/separates the signals 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F707F1-6A4E-6435-AF0F-B0538EF695C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208592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803678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89963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965674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884985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374534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096874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930BC0-557B-40A9-3D29-D19447626A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16A3384-6775-FCA1-8B6D-2283AC22E2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8045AD6-E85B-0C8D-2A60-E950A1F3DA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A485D0-AE63-B07E-1699-E9FDE11C5A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621778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991733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653204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9.png"/><Relationship Id="rId4" Type="http://schemas.openxmlformats.org/officeDocument/2006/relationships/image" Target="../media/image28.jp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jpe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hyperlink" Target="https://dribbble.com/shots/7182188-Babushka-Boi" TargetMode="External"/><Relationship Id="rId3" Type="http://schemas.openxmlformats.org/officeDocument/2006/relationships/image" Target="../media/image30.jpe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2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6.jpeg"/><Relationship Id="rId4" Type="http://schemas.openxmlformats.org/officeDocument/2006/relationships/image" Target="../media/image35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5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5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5.emf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6.png"/><Relationship Id="rId4" Type="http://schemas.openxmlformats.org/officeDocument/2006/relationships/image" Target="../media/image37.e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6.png"/><Relationship Id="rId4" Type="http://schemas.openxmlformats.org/officeDocument/2006/relationships/image" Target="../media/image37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6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6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image" Target="../media/image3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3.png"/><Relationship Id="rId11" Type="http://schemas.openxmlformats.org/officeDocument/2006/relationships/image" Target="../media/image47.png"/><Relationship Id="rId5" Type="http://schemas.openxmlformats.org/officeDocument/2006/relationships/image" Target="../media/image42.png"/><Relationship Id="rId10" Type="http://schemas.openxmlformats.org/officeDocument/2006/relationships/image" Target="../media/image46.png"/><Relationship Id="rId4" Type="http://schemas.openxmlformats.org/officeDocument/2006/relationships/image" Target="../media/image41.png"/><Relationship Id="rId9" Type="http://schemas.openxmlformats.org/officeDocument/2006/relationships/image" Target="../media/image26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2.png"/><Relationship Id="rId3" Type="http://schemas.openxmlformats.org/officeDocument/2006/relationships/image" Target="../media/image3.png"/><Relationship Id="rId7" Type="http://schemas.openxmlformats.org/officeDocument/2006/relationships/image" Target="../media/image50.png"/><Relationship Id="rId12" Type="http://schemas.openxmlformats.org/officeDocument/2006/relationships/image" Target="../media/image53.png"/><Relationship Id="rId2" Type="http://schemas.openxmlformats.org/officeDocument/2006/relationships/notesSlide" Target="../notesSlides/notesSlide41.xml"/><Relationship Id="rId16" Type="http://schemas.openxmlformats.org/officeDocument/2006/relationships/image" Target="../media/image5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9.png"/><Relationship Id="rId11" Type="http://schemas.openxmlformats.org/officeDocument/2006/relationships/image" Target="../media/image52.png"/><Relationship Id="rId5" Type="http://schemas.openxmlformats.org/officeDocument/2006/relationships/image" Target="../media/image48.png"/><Relationship Id="rId15" Type="http://schemas.openxmlformats.org/officeDocument/2006/relationships/image" Target="../media/image55.png"/><Relationship Id="rId10" Type="http://schemas.openxmlformats.org/officeDocument/2006/relationships/image" Target="../media/image51.png"/><Relationship Id="rId4" Type="http://schemas.openxmlformats.org/officeDocument/2006/relationships/image" Target="../media/image41.png"/><Relationship Id="rId9" Type="http://schemas.openxmlformats.org/officeDocument/2006/relationships/image" Target="../media/image47.png"/><Relationship Id="rId14" Type="http://schemas.openxmlformats.org/officeDocument/2006/relationships/image" Target="../media/image54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5.png"/><Relationship Id="rId3" Type="http://schemas.openxmlformats.org/officeDocument/2006/relationships/image" Target="../media/image3.png"/><Relationship Id="rId7" Type="http://schemas.openxmlformats.org/officeDocument/2006/relationships/image" Target="../media/image59.png"/><Relationship Id="rId12" Type="http://schemas.openxmlformats.org/officeDocument/2006/relationships/image" Target="../media/image6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8.png"/><Relationship Id="rId11" Type="http://schemas.openxmlformats.org/officeDocument/2006/relationships/image" Target="../media/image63.png"/><Relationship Id="rId5" Type="http://schemas.openxmlformats.org/officeDocument/2006/relationships/image" Target="../media/image57.png"/><Relationship Id="rId10" Type="http://schemas.openxmlformats.org/officeDocument/2006/relationships/image" Target="../media/image62.png"/><Relationship Id="rId4" Type="http://schemas.openxmlformats.org/officeDocument/2006/relationships/image" Target="../media/image41.png"/><Relationship Id="rId9" Type="http://schemas.openxmlformats.org/officeDocument/2006/relationships/image" Target="../media/image61.png"/><Relationship Id="rId14" Type="http://schemas.openxmlformats.org/officeDocument/2006/relationships/image" Target="../media/image2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7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0.pn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gif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7.png"/><Relationship Id="rId18" Type="http://schemas.openxmlformats.org/officeDocument/2006/relationships/image" Target="../media/image11.png"/><Relationship Id="rId3" Type="http://schemas.openxmlformats.org/officeDocument/2006/relationships/image" Target="../media/image18.png"/><Relationship Id="rId21" Type="http://schemas.openxmlformats.org/officeDocument/2006/relationships/image" Target="../media/image6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2.png"/><Relationship Id="rId20" Type="http://schemas.openxmlformats.org/officeDocument/2006/relationships/image" Target="../media/image1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.png"/><Relationship Id="rId11" Type="http://schemas.openxmlformats.org/officeDocument/2006/relationships/image" Target="../media/image20.png"/><Relationship Id="rId5" Type="http://schemas.openxmlformats.org/officeDocument/2006/relationships/image" Target="../media/image2.png"/><Relationship Id="rId15" Type="http://schemas.openxmlformats.org/officeDocument/2006/relationships/image" Target="../media/image21.png"/><Relationship Id="rId23" Type="http://schemas.openxmlformats.org/officeDocument/2006/relationships/image" Target="../media/image8.png"/><Relationship Id="rId10" Type="http://schemas.openxmlformats.org/officeDocument/2006/relationships/image" Target="../media/image19.png"/><Relationship Id="rId19" Type="http://schemas.openxmlformats.org/officeDocument/2006/relationships/image" Target="../media/image13.png"/><Relationship Id="rId4" Type="http://schemas.openxmlformats.org/officeDocument/2006/relationships/image" Target="../media/image4.png"/><Relationship Id="rId9" Type="http://schemas.openxmlformats.org/officeDocument/2006/relationships/image" Target="../media/image16.png"/><Relationship Id="rId14" Type="http://schemas.openxmlformats.org/officeDocument/2006/relationships/image" Target="../media/image12.png"/><Relationship Id="rId22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1996-2023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0" name="Picture 9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8FF33017-B1D4-1D43-9BC0-3EC96B262B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hosts connect to Internet via </a:t>
            </a:r>
            <a:r>
              <a:rPr lang="en-US" altLang="en-US" sz="3000" dirty="0">
                <a:solidFill>
                  <a:srgbClr val="C00000"/>
                </a:solidFill>
              </a:rPr>
              <a:t>access </a:t>
            </a:r>
            <a:r>
              <a:rPr lang="en-US" altLang="en-US" sz="3000" dirty="0"/>
              <a:t>Internet Service Providers (ISPs)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</a:t>
            </a:r>
            <a:r>
              <a:rPr lang="en-US" altLang="en-US" sz="2800" i="1" dirty="0"/>
              <a:t>any</a:t>
            </a:r>
            <a:r>
              <a:rPr lang="en-US" altLang="en-US" sz="2800" dirty="0"/>
              <a:t> two hosts </a:t>
            </a:r>
            <a:r>
              <a:rPr lang="en-US" altLang="en-US" sz="2800" i="1" dirty="0"/>
              <a:t>(anywhere!) </a:t>
            </a:r>
            <a:r>
              <a:rPr lang="en-US" altLang="en-US" sz="2800" dirty="0"/>
              <a:t>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E91F501-0E69-7341-8712-5A53C26EFBAA}"/>
              </a:ext>
            </a:extLst>
          </p:cNvPr>
          <p:cNvSpPr txBox="1">
            <a:spLocks/>
          </p:cNvSpPr>
          <p:nvPr/>
        </p:nvSpPr>
        <p:spPr>
          <a:xfrm>
            <a:off x="645762" y="6138841"/>
            <a:ext cx="11732217" cy="54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</a:t>
            </a:r>
            <a:r>
              <a:rPr kumimoji="0" lang="en-US" altLang="ja-JP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+mn-cs"/>
              </a:rPr>
              <a:t>s take a stepwise approach to describe current Internet structure</a:t>
            </a:r>
            <a:endParaRPr kumimoji="0" lang="en-US" altLang="en-US" sz="3000" b="0" i="1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4866085" cy="4498682"/>
            <a:chOff x="6864725" y="1395473"/>
            <a:chExt cx="4866085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0917767" y="4584949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3" name="Slide Number Placeholder 5">
            <a:extLst>
              <a:ext uri="{FF2B5EF4-FFF2-40B4-BE49-F238E27FC236}">
                <a16:creationId xmlns:a16="http://schemas.microsoft.com/office/drawing/2014/main" id="{0D9FF767-60E9-2540-B227-5916082CD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27228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ISP to each other directly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117" name="Slide Number Placeholder 5">
            <a:extLst>
              <a:ext uri="{FF2B5EF4-FFF2-40B4-BE49-F238E27FC236}">
                <a16:creationId xmlns:a16="http://schemas.microsoft.com/office/drawing/2014/main" id="{8E4677A6-A54B-954B-B7DF-3BC7B84FA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034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Option: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connect each access ISP to one global transit ISP?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Customer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provider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ISPs have economic agreement.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global</a:t>
              </a:r>
              <a:b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51" name="Slide Number Placeholder 5">
            <a:extLst>
              <a:ext uri="{FF2B5EF4-FFF2-40B4-BE49-F238E27FC236}">
                <a16:creationId xmlns:a16="http://schemas.microsoft.com/office/drawing/2014/main" id="{DBCFF5DE-5066-9B4F-A753-70AC2CEF8F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445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Slide Number Placeholder 5">
            <a:extLst>
              <a:ext uri="{FF2B5EF4-FFF2-40B4-BE49-F238E27FC236}">
                <a16:creationId xmlns:a16="http://schemas.microsoft.com/office/drawing/2014/main" id="{50D1D034-7E8B-0C45-AB5E-88F706E9D7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00359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5" name="Slide Number Placeholder 5">
            <a:extLst>
              <a:ext uri="{FF2B5EF4-FFF2-40B4-BE49-F238E27FC236}">
                <a16:creationId xmlns:a16="http://schemas.microsoft.com/office/drawing/2014/main" id="{7815FD10-7E25-5045-8089-070133927D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28" name="Slide Number Placeholder 5">
            <a:extLst>
              <a:ext uri="{FF2B5EF4-FFF2-40B4-BE49-F238E27FC236}">
                <a16:creationId xmlns:a16="http://schemas.microsoft.com/office/drawing/2014/main" id="{7BDE0A7B-94CE-FC4F-BFEA-CC6E8E15F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66524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chemeClr val="accent6">
                  <a:alpha val="70195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/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/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/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/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/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/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/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/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/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/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47769"/>
              <a:ext cx="7542" cy="501924"/>
            </a:xfrm>
            <a:prstGeom prst="line">
              <a:avLst/>
            </a:prstGeom>
            <a:ln w="444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8" name="Slide Number Placeholder 5">
            <a:extLst>
              <a:ext uri="{FF2B5EF4-FFF2-40B4-BE49-F238E27FC236}">
                <a16:creationId xmlns:a16="http://schemas.microsoft.com/office/drawing/2014/main" id="{737993C4-51C6-4243-98ED-E7F21DA802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5950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“center”: small # of well-connected large networks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“tier-1” commercial ISPs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Level 3, Sprint, AT&amp;T, NTT),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national &amp; international coverage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content provider networks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(e.g., Google, Facebook):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private network that connects its data centers to Internet, often bypassing tier-1, regional ISPs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71F9ABD3-3387-D74E-AF76-C145E41361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861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0333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 fontScale="92500" lnSpcReduction="10000"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Network devices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100" i="1" dirty="0">
                  <a:solidFill>
                    <a:schemeClr val="tx1"/>
                  </a:solidFill>
                  <a:latin typeface="+mn-lt"/>
                </a:rPr>
                <a:t>forward packets</a:t>
              </a:r>
              <a:endParaRPr lang="en-US" sz="2100" i="1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94853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End devices </a:t>
              </a:r>
              <a:r>
                <a:rPr lang="en-US" altLang="en-US" sz="2400" i="1" dirty="0">
                  <a:latin typeface="+mn-lt"/>
                </a:rPr>
                <a:t>=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 Hosts</a:t>
              </a:r>
              <a:endParaRPr lang="en-US" altLang="en-US" sz="2000" i="1" dirty="0">
                <a:solidFill>
                  <a:schemeClr val="tx1"/>
                </a:solidFill>
                <a:latin typeface="+mn-lt"/>
                <a:ea typeface="MS PGothic" panose="020B0600070205080204" pitchFamily="34" charset="-128"/>
              </a:endParaRP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</a:t>
              </a:r>
              <a:endParaRPr lang="en-US" altLang="en-US" sz="2000" dirty="0">
                <a:solidFill>
                  <a:schemeClr val="tx1"/>
                </a:solidFill>
                <a:latin typeface="+mn-lt"/>
                <a:ea typeface="Arial" panose="020B0604020202020204" pitchFamily="34" charset="0"/>
              </a:endParaRP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Layered 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supporting network applications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process-process data transfer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of datagrams from source to destination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routing protocols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transfer between neighboring  network elements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 the wire”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03820" y="4217549"/>
            <a:ext cx="70083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2478" y="2070093"/>
            <a:ext cx="179581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934" y="3510968"/>
            <a:ext cx="140089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4889" y="2776676"/>
            <a:ext cx="1547860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7943" y="4884466"/>
            <a:ext cx="1340302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31728" y="1894114"/>
            <a:ext cx="1877786" cy="734786"/>
            <a:chOff x="8980714" y="751114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51114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9564" y="899878"/>
              <a:ext cx="179581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application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33979" y="2649498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542" y="899878"/>
              <a:ext cx="1547860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286" y="335764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7024" y="899878"/>
              <a:ext cx="140089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31824" y="4072257"/>
            <a:ext cx="1861418" cy="677992"/>
            <a:chOff x="8993850" y="766270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7056" y="899878"/>
              <a:ext cx="700834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link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900" y="4785252"/>
            <a:ext cx="1861418" cy="639758"/>
            <a:chOff x="8993850" y="784041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8993850" y="784041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7324" y="899878"/>
              <a:ext cx="134030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physical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162523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Approach to designing/discussing complex systems: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4" y="1935296"/>
            <a:ext cx="7431816" cy="43455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explicit structure allows identification, relationship of system’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pieces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layered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reference model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for discussion</a:t>
            </a:r>
          </a:p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modularization eases maintenance, updating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change in layer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service 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implementation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transparent to rest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e.g., change in gate procedure doesn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affect rest of system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339479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transport-layer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application-layer message, M, with </a:t>
            </a:r>
            <a:r>
              <a:rPr lang="en-US" sz="2400" i="1" dirty="0"/>
              <a:t>transport</a:t>
            </a:r>
            <a:r>
              <a:rPr lang="en-US" sz="2400" dirty="0"/>
              <a:t> layer-layer header H</a:t>
            </a:r>
            <a:r>
              <a:rPr lang="en-US" sz="2400" baseline="-25000" dirty="0"/>
              <a:t>t </a:t>
            </a:r>
            <a:r>
              <a:rPr lang="en-US" sz="2400" dirty="0"/>
              <a:t>to create a transport-layer </a:t>
            </a:r>
            <a:r>
              <a:rPr lang="en-US" sz="2400" dirty="0">
                <a:solidFill>
                  <a:srgbClr val="C00000"/>
                </a:solidFill>
              </a:rPr>
              <a:t>segment</a:t>
            </a:r>
            <a:endParaRPr lang="en-US" sz="2400" baseline="-250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t </a:t>
            </a:r>
            <a:r>
              <a:rPr lang="en-US" sz="2400" dirty="0"/>
              <a:t> used by transport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204AF74-1396-104A-87D1-95A4614EA10A}"/>
              </a:ext>
            </a:extLst>
          </p:cNvPr>
          <p:cNvGrpSpPr/>
          <p:nvPr/>
        </p:nvGrpSpPr>
        <p:grpSpPr>
          <a:xfrm>
            <a:off x="3211642" y="2368401"/>
            <a:ext cx="5768716" cy="914472"/>
            <a:chOff x="3211642" y="2368401"/>
            <a:chExt cx="5768716" cy="914472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44026509-71C6-2A41-AD9B-DEF9BBBA327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2610788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F3F96C4-7C44-5A46-A288-AFF998E8C12A}"/>
                </a:ext>
              </a:extLst>
            </p:cNvPr>
            <p:cNvSpPr txBox="1"/>
            <p:nvPr/>
          </p:nvSpPr>
          <p:spPr>
            <a:xfrm>
              <a:off x="3359490" y="2717590"/>
              <a:ext cx="5620868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Transport-layer </a:t>
              </a:r>
              <a:r>
                <a:rPr lang="en-US" dirty="0"/>
                <a:t>protocol transfers M (e.g., reliably) from one </a:t>
              </a:r>
              <a:r>
                <a:rPr lang="en-US" i="1" dirty="0"/>
                <a:t>process</a:t>
              </a:r>
              <a:r>
                <a:rPr lang="en-US" dirty="0"/>
                <a:t> to another, using services of network layer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BCE6F83-E984-0A47-ACF6-560550DA22AC}"/>
                </a:ext>
              </a:extLst>
            </p:cNvPr>
            <p:cNvSpPr/>
            <p:nvPr/>
          </p:nvSpPr>
          <p:spPr>
            <a:xfrm>
              <a:off x="5584583" y="236840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1" name="Group 185">
              <a:extLst>
                <a:ext uri="{FF2B5EF4-FFF2-40B4-BE49-F238E27FC236}">
                  <a16:creationId xmlns:a16="http://schemas.microsoft.com/office/drawing/2014/main" id="{BBEFAA32-01D5-174D-A563-219B7E938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0803" y="2434313"/>
              <a:ext cx="908050" cy="301625"/>
              <a:chOff x="1848" y="2046"/>
              <a:chExt cx="572" cy="190"/>
            </a:xfrm>
          </p:grpSpPr>
          <p:grpSp>
            <p:nvGrpSpPr>
              <p:cNvPr id="82" name="Group 179">
                <a:extLst>
                  <a:ext uri="{FF2B5EF4-FFF2-40B4-BE49-F238E27FC236}">
                    <a16:creationId xmlns:a16="http://schemas.microsoft.com/office/drawing/2014/main" id="{2F1E9753-461B-724C-ACD8-92A06085D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86" name="Rectangle 180">
                  <a:extLst>
                    <a:ext uri="{FF2B5EF4-FFF2-40B4-BE49-F238E27FC236}">
                      <a16:creationId xmlns:a16="http://schemas.microsoft.com/office/drawing/2014/main" id="{458B0BF5-90AD-E548-AAB1-86D4685B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Rectangle 181">
                  <a:extLst>
                    <a:ext uri="{FF2B5EF4-FFF2-40B4-BE49-F238E27FC236}">
                      <a16:creationId xmlns:a16="http://schemas.microsoft.com/office/drawing/2014/main" id="{1E3E44CE-06FB-264E-B1D2-5C7788F13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647AE73E-75D6-7D44-BB6A-A49CECE4F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E2065433-0D2A-3446-BC7D-8CEDCA3D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6E32735B-6992-604C-B1C0-390BFA95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BDA85EA9-5376-4A4E-AEA3-D00FB0A25494}"/>
              </a:ext>
            </a:extLst>
          </p:cNvPr>
          <p:cNvSpPr txBox="1"/>
          <p:nvPr/>
        </p:nvSpPr>
        <p:spPr>
          <a:xfrm>
            <a:off x="3375461" y="1789390"/>
            <a:ext cx="5618811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Application </a:t>
            </a:r>
            <a:r>
              <a:rPr lang="en-US" dirty="0"/>
              <a:t>exchanges </a:t>
            </a:r>
            <a:r>
              <a:rPr lang="en-US" dirty="0">
                <a:solidFill>
                  <a:srgbClr val="C00000"/>
                </a:solidFill>
              </a:rPr>
              <a:t>messages</a:t>
            </a:r>
            <a:r>
              <a:rPr lang="en-US" dirty="0"/>
              <a:t> to implement some application service using </a:t>
            </a:r>
            <a:r>
              <a:rPr lang="en-US" i="1" dirty="0"/>
              <a:t>services</a:t>
            </a:r>
            <a:r>
              <a:rPr lang="en-US" dirty="0"/>
              <a:t> of transport layer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B92BE64-DD95-B746-BF9A-8A0857499E1E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995B0542-E9EB-D44C-B795-91D151650594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492A489-FD20-604F-9599-77E085F78EE9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175">
              <a:extLst>
                <a:ext uri="{FF2B5EF4-FFF2-40B4-BE49-F238E27FC236}">
                  <a16:creationId xmlns:a16="http://schemas.microsoft.com/office/drawing/2014/main" id="{88BE32B5-AD28-CB44-B25F-0BE0155F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4" name="Rectangle 176">
                <a:extLst>
                  <a:ext uri="{FF2B5EF4-FFF2-40B4-BE49-F238E27FC236}">
                    <a16:creationId xmlns:a16="http://schemas.microsoft.com/office/drawing/2014/main" id="{E5CD48DB-61FF-EC4F-B8FF-E51BCE9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" name="Rectangle 177">
                <a:extLst>
                  <a:ext uri="{FF2B5EF4-FFF2-40B4-BE49-F238E27FC236}">
                    <a16:creationId xmlns:a16="http://schemas.microsoft.com/office/drawing/2014/main" id="{40D322D2-6F2A-0246-B033-7CB00E52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B29E55-88BD-AD40-949B-5E711ABB4016}"/>
              </a:ext>
            </a:extLst>
          </p:cNvPr>
          <p:cNvSpPr txBox="1"/>
          <p:nvPr/>
        </p:nvSpPr>
        <p:spPr>
          <a:xfrm>
            <a:off x="6982691" y="-78139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8" name="Slide Number Placeholder 5">
            <a:extLst>
              <a:ext uri="{FF2B5EF4-FFF2-40B4-BE49-F238E27FC236}">
                <a16:creationId xmlns:a16="http://schemas.microsoft.com/office/drawing/2014/main" id="{19C48C77-97C9-E641-9E95-A18076BB0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670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89" grpId="0"/>
      <p:bldP spid="89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C22C09FB-549C-8E44-8641-4B4BD5A57453}"/>
              </a:ext>
            </a:extLst>
          </p:cNvPr>
          <p:cNvSpPr txBox="1"/>
          <p:nvPr/>
        </p:nvSpPr>
        <p:spPr>
          <a:xfrm>
            <a:off x="3359490" y="2717590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Transport-layer </a:t>
            </a:r>
            <a:r>
              <a:rPr lang="en-US" dirty="0"/>
              <a:t>protocol transfers M (e.g., reliably) from one </a:t>
            </a:r>
            <a:r>
              <a:rPr lang="en-US" i="1" dirty="0"/>
              <a:t>process</a:t>
            </a:r>
            <a:r>
              <a:rPr lang="en-US" dirty="0"/>
              <a:t> to another, using services of network layer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433917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network-layer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transport-layer segment</a:t>
            </a:r>
            <a:r>
              <a:rPr lang="en-US" sz="2000" dirty="0"/>
              <a:t>  [H</a:t>
            </a:r>
            <a:r>
              <a:rPr lang="en-US" sz="2000" baseline="-25000" dirty="0"/>
              <a:t>t</a:t>
            </a:r>
            <a:r>
              <a:rPr lang="en-US" sz="2000" dirty="0"/>
              <a:t> | M] </a:t>
            </a:r>
            <a:r>
              <a:rPr lang="en-US" sz="2400" dirty="0"/>
              <a:t>with network layer-layer header H</a:t>
            </a:r>
            <a:r>
              <a:rPr lang="en-US" sz="2400" baseline="-25000" dirty="0"/>
              <a:t>n </a:t>
            </a:r>
            <a:r>
              <a:rPr lang="en-US" sz="2400" dirty="0"/>
              <a:t> to create a network-layer </a:t>
            </a:r>
            <a:r>
              <a:rPr lang="en-US" sz="2400" dirty="0">
                <a:solidFill>
                  <a:srgbClr val="C00000"/>
                </a:solidFill>
              </a:rPr>
              <a:t>datagram </a:t>
            </a: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n </a:t>
            </a:r>
            <a:r>
              <a:rPr lang="en-US" sz="2400" dirty="0"/>
              <a:t> used by network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D3EBC-45D5-C74A-B32F-79C699B23E2E}"/>
              </a:ext>
            </a:extLst>
          </p:cNvPr>
          <p:cNvGrpSpPr/>
          <p:nvPr/>
        </p:nvGrpSpPr>
        <p:grpSpPr>
          <a:xfrm>
            <a:off x="3211642" y="3319499"/>
            <a:ext cx="5882482" cy="895263"/>
            <a:chOff x="3211642" y="3319499"/>
            <a:chExt cx="5882482" cy="895263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B1705D36-44EB-7144-ADDD-2BCA5A49E36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3542677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64C90AC-8D4A-5646-A57F-0F37EE375E51}"/>
                </a:ext>
              </a:extLst>
            </p:cNvPr>
            <p:cNvSpPr/>
            <p:nvPr/>
          </p:nvSpPr>
          <p:spPr>
            <a:xfrm>
              <a:off x="5356172" y="3319499"/>
              <a:ext cx="1210365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418625" y="3360607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5A1DE96-E618-F245-B317-BF7C352A5215}"/>
                </a:ext>
              </a:extLst>
            </p:cNvPr>
            <p:cNvSpPr txBox="1"/>
            <p:nvPr/>
          </p:nvSpPr>
          <p:spPr>
            <a:xfrm>
              <a:off x="3359490" y="3649479"/>
              <a:ext cx="5734634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Network-layer </a:t>
              </a:r>
              <a:r>
                <a:rPr lang="en-US" dirty="0"/>
                <a:t>protocol transfers transport-layer segment [H</a:t>
              </a:r>
              <a:r>
                <a:rPr lang="en-US" baseline="-25000" dirty="0"/>
                <a:t>t</a:t>
              </a:r>
              <a:r>
                <a:rPr lang="en-US" dirty="0"/>
                <a:t> | M] from one </a:t>
              </a:r>
              <a:r>
                <a:rPr lang="en-US" i="1" dirty="0"/>
                <a:t>host</a:t>
              </a:r>
              <a:r>
                <a:rPr lang="en-US" dirty="0"/>
                <a:t> to another, using link layer services</a:t>
              </a:r>
            </a:p>
          </p:txBody>
        </p:sp>
      </p:grp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FCF8662E-6C10-1246-A632-4EAD39DCFA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57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4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371603" y="5096823"/>
            <a:ext cx="583117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link-layer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network datagram </a:t>
            </a:r>
            <a:r>
              <a:rPr lang="en-US" sz="2000" dirty="0"/>
              <a:t>[H</a:t>
            </a:r>
            <a:r>
              <a:rPr lang="en-US" sz="2000" baseline="-25000" dirty="0"/>
              <a:t>n</a:t>
            </a:r>
            <a:r>
              <a:rPr lang="en-US" sz="2000" dirty="0"/>
              <a:t>| [H</a:t>
            </a:r>
            <a:r>
              <a:rPr lang="en-US" sz="2000" baseline="-25000" dirty="0"/>
              <a:t>t</a:t>
            </a:r>
            <a:r>
              <a:rPr lang="en-US" sz="2000" dirty="0"/>
              <a:t> |M], </a:t>
            </a:r>
            <a:r>
              <a:rPr lang="en-US" sz="2400" dirty="0"/>
              <a:t>with link-layer header H</a:t>
            </a:r>
            <a:r>
              <a:rPr lang="en-US" sz="2400" baseline="-25000" dirty="0"/>
              <a:t>l </a:t>
            </a:r>
            <a:r>
              <a:rPr lang="en-US" sz="2400" dirty="0"/>
              <a:t> to create a link-layer </a:t>
            </a:r>
            <a:r>
              <a:rPr lang="en-US" sz="2400" dirty="0">
                <a:solidFill>
                  <a:srgbClr val="C00000"/>
                </a:solidFill>
              </a:rPr>
              <a:t>frame 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B1705D36-44EB-7144-ADDD-2BCA5A49E36C}"/>
              </a:ext>
            </a:extLst>
          </p:cNvPr>
          <p:cNvCxnSpPr>
            <a:cxnSpLocks/>
          </p:cNvCxnSpPr>
          <p:nvPr/>
        </p:nvCxnSpPr>
        <p:spPr>
          <a:xfrm>
            <a:off x="3211642" y="3542677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03A67B3-AD0F-0041-BB55-345D4484BF78}"/>
              </a:ext>
            </a:extLst>
          </p:cNvPr>
          <p:cNvSpPr txBox="1"/>
          <p:nvPr/>
        </p:nvSpPr>
        <p:spPr>
          <a:xfrm>
            <a:off x="3374573" y="4483522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Link-layer </a:t>
            </a:r>
            <a:r>
              <a:rPr lang="en-US" dirty="0"/>
              <a:t>protocol transfers datagram [H</a:t>
            </a:r>
            <a:r>
              <a:rPr lang="en-US" baseline="-25000" dirty="0"/>
              <a:t>n</a:t>
            </a:r>
            <a:r>
              <a:rPr lang="en-US" dirty="0"/>
              <a:t>| [H</a:t>
            </a:r>
            <a:r>
              <a:rPr lang="en-US" baseline="-25000" dirty="0"/>
              <a:t>t</a:t>
            </a:r>
            <a:r>
              <a:rPr lang="en-US" dirty="0"/>
              <a:t> |M] from </a:t>
            </a:r>
            <a:r>
              <a:rPr lang="en-US" i="1" dirty="0"/>
              <a:t>host </a:t>
            </a:r>
            <a:r>
              <a:rPr lang="en-US" dirty="0"/>
              <a:t>to neighboring host, using network-layer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91A965C-D49C-304E-9BCB-5B5079C4AD83}"/>
              </a:ext>
            </a:extLst>
          </p:cNvPr>
          <p:cNvGrpSpPr/>
          <p:nvPr/>
        </p:nvGrpSpPr>
        <p:grpSpPr>
          <a:xfrm>
            <a:off x="3226725" y="4169060"/>
            <a:ext cx="5651292" cy="374226"/>
            <a:chOff x="3226725" y="4169060"/>
            <a:chExt cx="5651292" cy="374226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6BFA270B-F048-734C-8D17-9C3EE129B47D}"/>
                </a:ext>
              </a:extLst>
            </p:cNvPr>
            <p:cNvCxnSpPr>
              <a:cxnSpLocks/>
            </p:cNvCxnSpPr>
            <p:nvPr/>
          </p:nvCxnSpPr>
          <p:spPr>
            <a:xfrm>
              <a:off x="3226725" y="4376720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08143C4-E722-4448-8DC9-B6DF8B0D299E}"/>
                </a:ext>
              </a:extLst>
            </p:cNvPr>
            <p:cNvGrpSpPr/>
            <p:nvPr/>
          </p:nvGrpSpPr>
          <p:grpSpPr>
            <a:xfrm>
              <a:off x="5062983" y="4169060"/>
              <a:ext cx="1518637" cy="374226"/>
              <a:chOff x="5062983" y="4252185"/>
              <a:chExt cx="1518637" cy="374226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6785350-92B7-9949-A608-9FBFA3760ED8}"/>
                  </a:ext>
                </a:extLst>
              </p:cNvPr>
              <p:cNvSpPr/>
              <p:nvPr/>
            </p:nvSpPr>
            <p:spPr>
              <a:xfrm>
                <a:off x="5062983" y="4252185"/>
                <a:ext cx="1518637" cy="374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92" name="Group 182">
                <a:extLst>
                  <a:ext uri="{FF2B5EF4-FFF2-40B4-BE49-F238E27FC236}">
                    <a16:creationId xmlns:a16="http://schemas.microsoft.com/office/drawing/2014/main" id="{45CD0A72-C88E-6047-BB5F-DD34C8006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83446"/>
                <a:ext cx="1347789" cy="301625"/>
                <a:chOff x="286" y="1531"/>
                <a:chExt cx="849" cy="190"/>
              </a:xfrm>
            </p:grpSpPr>
            <p:sp>
              <p:nvSpPr>
                <p:cNvPr id="100" name="Rectangle 183">
                  <a:extLst>
                    <a:ext uri="{FF2B5EF4-FFF2-40B4-BE49-F238E27FC236}">
                      <a16:creationId xmlns:a16="http://schemas.microsoft.com/office/drawing/2014/main" id="{C0F4519B-22A6-8C43-B106-B86515EA9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" name="Rectangle 184">
                  <a:extLst>
                    <a:ext uri="{FF2B5EF4-FFF2-40B4-BE49-F238E27FC236}">
                      <a16:creationId xmlns:a16="http://schemas.microsoft.com/office/drawing/2014/main" id="{4A672F36-49EC-D34C-A30D-BFF61360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93" name="Rectangle 181">
                <a:extLst>
                  <a:ext uri="{FF2B5EF4-FFF2-40B4-BE49-F238E27FC236}">
                    <a16:creationId xmlns:a16="http://schemas.microsoft.com/office/drawing/2014/main" id="{9CB56124-BE22-4744-B402-647CD87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95113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94" name="Rectangle 181">
                <a:extLst>
                  <a:ext uri="{FF2B5EF4-FFF2-40B4-BE49-F238E27FC236}">
                    <a16:creationId xmlns:a16="http://schemas.microsoft.com/office/drawing/2014/main" id="{FB07F637-8B3F-9948-AA28-F1F413F8F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277775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2006C5A-8B94-0C44-BBC3-909EA572E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31202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21F5BD4-1F06-964B-8B36-F5192E01256C}"/>
                  </a:ext>
                </a:extLst>
              </p:cNvPr>
              <p:cNvCxnSpPr/>
              <p:nvPr/>
            </p:nvCxnSpPr>
            <p:spPr>
              <a:xfrm>
                <a:off x="5720650" y="4310309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Rectangle 181">
                <a:extLst>
                  <a:ext uri="{FF2B5EF4-FFF2-40B4-BE49-F238E27FC236}">
                    <a16:creationId xmlns:a16="http://schemas.microsoft.com/office/drawing/2014/main" id="{C22AEA05-2A3E-8F46-BCF2-9FE184F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281528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7CD4AFB-B9ED-7843-B804-83029ED5054D}"/>
                  </a:ext>
                </a:extLst>
              </p:cNvPr>
              <p:cNvCxnSpPr/>
              <p:nvPr/>
            </p:nvCxnSpPr>
            <p:spPr>
              <a:xfrm>
                <a:off x="5418102" y="4309558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4CD79AB-EFE6-E14B-878A-669E9C4D9042}"/>
              </a:ext>
            </a:extLst>
          </p:cNvPr>
          <p:cNvCxnSpPr>
            <a:cxnSpLocks/>
          </p:cNvCxnSpPr>
          <p:nvPr/>
        </p:nvCxnSpPr>
        <p:spPr>
          <a:xfrm>
            <a:off x="3594027" y="-1079199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871C9FED-2DA1-3A44-B6FE-2B1DAB7A3D60}"/>
              </a:ext>
            </a:extLst>
          </p:cNvPr>
          <p:cNvSpPr/>
          <p:nvPr/>
        </p:nvSpPr>
        <p:spPr>
          <a:xfrm>
            <a:off x="5738557" y="-1302377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AA69BF9-270A-F443-A92C-84A46DE35441}"/>
              </a:ext>
            </a:extLst>
          </p:cNvPr>
          <p:cNvGrpSpPr/>
          <p:nvPr/>
        </p:nvGrpSpPr>
        <p:grpSpPr>
          <a:xfrm>
            <a:off x="5801010" y="-1261269"/>
            <a:ext cx="1058375" cy="307296"/>
            <a:chOff x="5509436" y="3287899"/>
            <a:chExt cx="1058375" cy="307296"/>
          </a:xfrm>
        </p:grpSpPr>
        <p:grpSp>
          <p:nvGrpSpPr>
            <p:cNvPr id="110" name="Group 182">
              <a:extLst>
                <a:ext uri="{FF2B5EF4-FFF2-40B4-BE49-F238E27FC236}">
                  <a16:creationId xmlns:a16="http://schemas.microsoft.com/office/drawing/2014/main" id="{15D5F71B-2CF5-DE43-94EF-784236E59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116" name="Rectangle 183">
                <a:extLst>
                  <a:ext uri="{FF2B5EF4-FFF2-40B4-BE49-F238E27FC236}">
                    <a16:creationId xmlns:a16="http://schemas.microsoft.com/office/drawing/2014/main" id="{A054BB4B-B69C-D14C-8F5B-5BEEEDE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8" name="Rectangle 184">
                <a:extLst>
                  <a:ext uri="{FF2B5EF4-FFF2-40B4-BE49-F238E27FC236}">
                    <a16:creationId xmlns:a16="http://schemas.microsoft.com/office/drawing/2014/main" id="{2025D776-034C-8D48-A4B6-FF664F22F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11" name="Rectangle 181">
              <a:extLst>
                <a:ext uri="{FF2B5EF4-FFF2-40B4-BE49-F238E27FC236}">
                  <a16:creationId xmlns:a16="http://schemas.microsoft.com/office/drawing/2014/main" id="{D06D048B-900E-8F4D-8A64-20DA16D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13" name="Rectangle 181">
              <a:extLst>
                <a:ext uri="{FF2B5EF4-FFF2-40B4-BE49-F238E27FC236}">
                  <a16:creationId xmlns:a16="http://schemas.microsoft.com/office/drawing/2014/main" id="{580EB15C-4763-334C-B100-4D66978C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48100A0-01D0-7A4A-8CBD-6A4D5B9F1842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5FE4795-7D19-DF46-88AF-179D04B18878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00B31285-CEBC-B045-A3D2-E171BD35C682}"/>
              </a:ext>
            </a:extLst>
          </p:cNvPr>
          <p:cNvSpPr txBox="1"/>
          <p:nvPr/>
        </p:nvSpPr>
        <p:spPr>
          <a:xfrm>
            <a:off x="3359490" y="3649479"/>
            <a:ext cx="5734634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Network-layer </a:t>
            </a:r>
            <a:r>
              <a:rPr lang="en-US" dirty="0"/>
              <a:t>protocol transfers transport-layer segment [H</a:t>
            </a:r>
            <a:r>
              <a:rPr lang="en-US" baseline="-25000" dirty="0"/>
              <a:t>t</a:t>
            </a:r>
            <a:r>
              <a:rPr lang="en-US" dirty="0"/>
              <a:t> | M] from one </a:t>
            </a:r>
            <a:r>
              <a:rPr lang="en-US" i="1" dirty="0"/>
              <a:t>host</a:t>
            </a:r>
            <a:r>
              <a:rPr lang="en-US" dirty="0"/>
              <a:t> to another, using link layer services</a:t>
            </a:r>
          </a:p>
        </p:txBody>
      </p:sp>
      <p:sp>
        <p:nvSpPr>
          <p:cNvPr id="109" name="Slide Number Placeholder 5">
            <a:extLst>
              <a:ext uri="{FF2B5EF4-FFF2-40B4-BE49-F238E27FC236}">
                <a16:creationId xmlns:a16="http://schemas.microsoft.com/office/drawing/2014/main" id="{99BA57FE-A308-1E41-B606-A1B8A22BF1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8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02" grpId="0"/>
      <p:bldP spid="11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2EBD77-BBEB-8256-B1D7-6D40115EC1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Encapsulation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4F92B3-9996-B455-D98A-6E4215C63A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pic>
        <p:nvPicPr>
          <p:cNvPr id="7172" name="Picture 4" descr="Stacking Dolls designs, themes, templates and downloadable graphic elements  on Dribbble">
            <a:extLst>
              <a:ext uri="{FF2B5EF4-FFF2-40B4-BE49-F238E27FC236}">
                <a16:creationId xmlns:a16="http://schemas.microsoft.com/office/drawing/2014/main" id="{A26A0BB6-0C77-FE07-9A76-501AF81B15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186" y="2071687"/>
            <a:ext cx="5214120" cy="3910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89B3C42-EA63-6E49-E436-960A9CD62219}"/>
              </a:ext>
            </a:extLst>
          </p:cNvPr>
          <p:cNvSpPr txBox="1"/>
          <p:nvPr/>
        </p:nvSpPr>
        <p:spPr>
          <a:xfrm>
            <a:off x="6245138" y="5073301"/>
            <a:ext cx="997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message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D5FEF7-391E-06CF-EC8D-A4D9473CECC7}"/>
              </a:ext>
            </a:extLst>
          </p:cNvPr>
          <p:cNvSpPr txBox="1"/>
          <p:nvPr/>
        </p:nvSpPr>
        <p:spPr>
          <a:xfrm>
            <a:off x="7392802" y="5073301"/>
            <a:ext cx="995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segment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DCD3DA2-B741-6497-BE53-D89EBC073BDC}"/>
              </a:ext>
            </a:extLst>
          </p:cNvPr>
          <p:cNvSpPr txBox="1"/>
          <p:nvPr/>
        </p:nvSpPr>
        <p:spPr>
          <a:xfrm>
            <a:off x="8738816" y="5059744"/>
            <a:ext cx="10985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datagram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BBD8C8-727E-C550-63F3-5D31C6B6018F}"/>
              </a:ext>
            </a:extLst>
          </p:cNvPr>
          <p:cNvSpPr txBox="1"/>
          <p:nvPr/>
        </p:nvSpPr>
        <p:spPr>
          <a:xfrm>
            <a:off x="10488109" y="5065260"/>
            <a:ext cx="7518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frame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A91CF71-749F-554A-9CA6-E3C9A1D4B1D4}"/>
              </a:ext>
            </a:extLst>
          </p:cNvPr>
          <p:cNvSpPr/>
          <p:nvPr/>
        </p:nvSpPr>
        <p:spPr>
          <a:xfrm>
            <a:off x="838200" y="1285429"/>
            <a:ext cx="56248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Matryoshka dolls (stacking dolls)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Picture 13" descr="Icon&#10;&#10;Description automatically generated with low confidence">
            <a:extLst>
              <a:ext uri="{FF2B5EF4-FFF2-40B4-BE49-F238E27FC236}">
                <a16:creationId xmlns:a16="http://schemas.microsoft.com/office/drawing/2014/main" id="{F4618F35-68D8-2BAF-C676-F42021682C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99754" y="3663601"/>
            <a:ext cx="1016000" cy="1409700"/>
          </a:xfrm>
          <a:prstGeom prst="rect">
            <a:avLst/>
          </a:prstGeom>
        </p:spPr>
      </p:pic>
      <p:pic>
        <p:nvPicPr>
          <p:cNvPr id="16" name="Picture 15" descr="Logo&#10;&#10;Description automatically generated with medium confidence">
            <a:extLst>
              <a:ext uri="{FF2B5EF4-FFF2-40B4-BE49-F238E27FC236}">
                <a16:creationId xmlns:a16="http://schemas.microsoft.com/office/drawing/2014/main" id="{59693B85-4EFF-244B-266A-A60BE22C35C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7590" y="3409601"/>
            <a:ext cx="1206500" cy="1663700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7F9B19E8-C8FD-1DD8-CEBE-996F1AC16A7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97316" y="3041509"/>
            <a:ext cx="1481342" cy="2038158"/>
          </a:xfrm>
          <a:prstGeom prst="rect">
            <a:avLst/>
          </a:prstGeom>
        </p:spPr>
      </p:pic>
      <p:pic>
        <p:nvPicPr>
          <p:cNvPr id="20" name="Picture 19" descr="Icon&#10;&#10;Description automatically generated">
            <a:extLst>
              <a:ext uri="{FF2B5EF4-FFF2-40B4-BE49-F238E27FC236}">
                <a16:creationId xmlns:a16="http://schemas.microsoft.com/office/drawing/2014/main" id="{BA160814-4425-09C4-92B8-72251E17592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997231" y="2709865"/>
            <a:ext cx="1722729" cy="236980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1FA624C3-138D-4F50-821F-574B852B4729}"/>
              </a:ext>
            </a:extLst>
          </p:cNvPr>
          <p:cNvSpPr txBox="1"/>
          <p:nvPr/>
        </p:nvSpPr>
        <p:spPr>
          <a:xfrm>
            <a:off x="46604" y="6519289"/>
            <a:ext cx="60960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dirty="0"/>
              <a:t>Credit: </a:t>
            </a:r>
            <a:r>
              <a:rPr lang="en-US" sz="1050" dirty="0">
                <a:hlinkClick r:id="rId8"/>
              </a:rPr>
              <a:t>https://dribbble.com/shots/7182188-Babushka-Boi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50768378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con&#10;&#10;Description automatically generated with low confidence">
            <a:extLst>
              <a:ext uri="{FF2B5EF4-FFF2-40B4-BE49-F238E27FC236}">
                <a16:creationId xmlns:a16="http://schemas.microsoft.com/office/drawing/2014/main" id="{17A504FA-5493-C357-A605-4DCC182B6E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28349" y="1695405"/>
            <a:ext cx="351909" cy="488275"/>
          </a:xfrm>
          <a:prstGeom prst="rect">
            <a:avLst/>
          </a:prstGeom>
        </p:spPr>
      </p:pic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198153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B559A3-7D00-A302-7026-C353590A1438}"/>
              </a:ext>
            </a:extLst>
          </p:cNvPr>
          <p:cNvGrpSpPr/>
          <p:nvPr/>
        </p:nvGrpSpPr>
        <p:grpSpPr>
          <a:xfrm>
            <a:off x="4158384" y="1778534"/>
            <a:ext cx="2245439" cy="369332"/>
            <a:chOff x="4158384" y="2165404"/>
            <a:chExt cx="2245439" cy="369332"/>
          </a:xfrm>
        </p:grpSpPr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4373" y="2189377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4158384" y="2165404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58A9F5-536F-4297-1363-9B60BDACF2BF}"/>
              </a:ext>
            </a:extLst>
          </p:cNvPr>
          <p:cNvGrpSpPr/>
          <p:nvPr/>
        </p:nvGrpSpPr>
        <p:grpSpPr>
          <a:xfrm>
            <a:off x="4155671" y="2565788"/>
            <a:ext cx="2253425" cy="369332"/>
            <a:chOff x="4155671" y="2952658"/>
            <a:chExt cx="2253425" cy="369332"/>
          </a:xfrm>
        </p:grpSpPr>
        <p:grpSp>
          <p:nvGrpSpPr>
            <p:cNvPr id="133" name="Group 185">
              <a:extLst>
                <a:ext uri="{FF2B5EF4-FFF2-40B4-BE49-F238E27FC236}">
                  <a16:creationId xmlns:a16="http://schemas.microsoft.com/office/drawing/2014/main" id="{EB20B2E4-EE78-334C-B142-D9716F510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1046" y="3003781"/>
              <a:ext cx="908050" cy="301625"/>
              <a:chOff x="1848" y="2046"/>
              <a:chExt cx="572" cy="190"/>
            </a:xfrm>
          </p:grpSpPr>
          <p:grpSp>
            <p:nvGrpSpPr>
              <p:cNvPr id="134" name="Group 179">
                <a:extLst>
                  <a:ext uri="{FF2B5EF4-FFF2-40B4-BE49-F238E27FC236}">
                    <a16:creationId xmlns:a16="http://schemas.microsoft.com/office/drawing/2014/main" id="{1D5E26E8-DD67-F64E-B7A5-CF2A5868C4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138" name="Rectangle 180">
                  <a:extLst>
                    <a:ext uri="{FF2B5EF4-FFF2-40B4-BE49-F238E27FC236}">
                      <a16:creationId xmlns:a16="http://schemas.microsoft.com/office/drawing/2014/main" id="{A0FF28E6-68F8-9D49-858D-54A894437A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" name="Rectangle 181">
                  <a:extLst>
                    <a:ext uri="{FF2B5EF4-FFF2-40B4-BE49-F238E27FC236}">
                      <a16:creationId xmlns:a16="http://schemas.microsoft.com/office/drawing/2014/main" id="{57F4F79C-9470-0243-9459-9DE005B149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35" name="Group 182">
                <a:extLst>
                  <a:ext uri="{FF2B5EF4-FFF2-40B4-BE49-F238E27FC236}">
                    <a16:creationId xmlns:a16="http://schemas.microsoft.com/office/drawing/2014/main" id="{C814D838-F088-1449-A73B-3285342C60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136" name="Rectangle 183">
                  <a:extLst>
                    <a:ext uri="{FF2B5EF4-FFF2-40B4-BE49-F238E27FC236}">
                      <a16:creationId xmlns:a16="http://schemas.microsoft.com/office/drawing/2014/main" id="{744B26E9-8C84-AF45-BC0E-C09188489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Rectangle 184">
                  <a:extLst>
                    <a:ext uri="{FF2B5EF4-FFF2-40B4-BE49-F238E27FC236}">
                      <a16:creationId xmlns:a16="http://schemas.microsoft.com/office/drawing/2014/main" id="{71A3F897-85F9-4241-906F-6308455A3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4155671" y="2952658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4DAD311-C0E8-ECAB-AB26-71D0E13F87C3}"/>
              </a:ext>
            </a:extLst>
          </p:cNvPr>
          <p:cNvGrpSpPr/>
          <p:nvPr/>
        </p:nvGrpSpPr>
        <p:grpSpPr>
          <a:xfrm>
            <a:off x="4134419" y="3291630"/>
            <a:ext cx="2152842" cy="369332"/>
            <a:chOff x="4134419" y="3678500"/>
            <a:chExt cx="2152842" cy="36933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228886" y="3706233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4134419" y="3678500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8F84AA8-653C-EA7E-40CB-0F8B1664BA09}"/>
              </a:ext>
            </a:extLst>
          </p:cNvPr>
          <p:cNvGrpSpPr/>
          <p:nvPr/>
        </p:nvGrpSpPr>
        <p:grpSpPr>
          <a:xfrm>
            <a:off x="4152584" y="4104550"/>
            <a:ext cx="2134677" cy="369332"/>
            <a:chOff x="4152584" y="4491420"/>
            <a:chExt cx="2134677" cy="369332"/>
          </a:xfrm>
        </p:grpSpPr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1BE94808-747E-4346-8BA9-1245F5340481}"/>
                </a:ext>
              </a:extLst>
            </p:cNvPr>
            <p:cNvSpPr txBox="1"/>
            <p:nvPr/>
          </p:nvSpPr>
          <p:spPr>
            <a:xfrm>
              <a:off x="4152584" y="4491420"/>
              <a:ext cx="7409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frame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0ABA56E-C19B-1E49-8691-B116C4BC92D9}"/>
                </a:ext>
              </a:extLst>
            </p:cNvPr>
            <p:cNvGrpSpPr/>
            <p:nvPr/>
          </p:nvGrpSpPr>
          <p:grpSpPr>
            <a:xfrm>
              <a:off x="4939472" y="4504142"/>
              <a:ext cx="1347789" cy="307296"/>
              <a:chOff x="5144294" y="4194650"/>
              <a:chExt cx="1347789" cy="307296"/>
            </a:xfrm>
          </p:grpSpPr>
          <p:grpSp>
            <p:nvGrpSpPr>
              <p:cNvPr id="210" name="Group 182">
                <a:extLst>
                  <a:ext uri="{FF2B5EF4-FFF2-40B4-BE49-F238E27FC236}">
                    <a16:creationId xmlns:a16="http://schemas.microsoft.com/office/drawing/2014/main" id="{1C0D8E0C-30C7-D644-B53F-545AC3B41D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00321"/>
                <a:ext cx="1347789" cy="301625"/>
                <a:chOff x="286" y="1531"/>
                <a:chExt cx="849" cy="190"/>
              </a:xfrm>
            </p:grpSpPr>
            <p:sp>
              <p:nvSpPr>
                <p:cNvPr id="226" name="Rectangle 183">
                  <a:extLst>
                    <a:ext uri="{FF2B5EF4-FFF2-40B4-BE49-F238E27FC236}">
                      <a16:creationId xmlns:a16="http://schemas.microsoft.com/office/drawing/2014/main" id="{6DE19E5C-020A-764D-8F6B-6BB09EA73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Rectangle 184">
                  <a:extLst>
                    <a:ext uri="{FF2B5EF4-FFF2-40B4-BE49-F238E27FC236}">
                      <a16:creationId xmlns:a16="http://schemas.microsoft.com/office/drawing/2014/main" id="{3DF40025-F95F-CB4C-938D-A1646D4921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211" name="Rectangle 181">
                <a:extLst>
                  <a:ext uri="{FF2B5EF4-FFF2-40B4-BE49-F238E27FC236}">
                    <a16:creationId xmlns:a16="http://schemas.microsoft.com/office/drawing/2014/main" id="{C5D484DA-CF52-D04F-9108-C2A5AAA25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11988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221" name="Rectangle 181">
                <a:extLst>
                  <a:ext uri="{FF2B5EF4-FFF2-40B4-BE49-F238E27FC236}">
                    <a16:creationId xmlns:a16="http://schemas.microsoft.com/office/drawing/2014/main" id="{9A7A7B02-76C2-C24E-946A-4CBDBFE07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194650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04E923B-AAA4-BF49-886D-0890ABD390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228896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4096CE24-617A-E048-B706-AA2C9CEA0B54}"/>
                  </a:ext>
                </a:extLst>
              </p:cNvPr>
              <p:cNvCxnSpPr/>
              <p:nvPr/>
            </p:nvCxnSpPr>
            <p:spPr>
              <a:xfrm>
                <a:off x="5720650" y="4227184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Rectangle 181">
                <a:extLst>
                  <a:ext uri="{FF2B5EF4-FFF2-40B4-BE49-F238E27FC236}">
                    <a16:creationId xmlns:a16="http://schemas.microsoft.com/office/drawing/2014/main" id="{00739E25-7377-104B-A6E7-E26BE236C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198403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FB902E57-4D34-7F49-80B6-6C4A1D5EB080}"/>
                  </a:ext>
                </a:extLst>
              </p:cNvPr>
              <p:cNvCxnSpPr/>
              <p:nvPr/>
            </p:nvCxnSpPr>
            <p:spPr>
              <a:xfrm>
                <a:off x="5418102" y="4226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pic>
        <p:nvPicPr>
          <p:cNvPr id="20" name="Picture 19" descr="Logo&#10;&#10;Description automatically generated with medium confidence">
            <a:extLst>
              <a:ext uri="{FF2B5EF4-FFF2-40B4-BE49-F238E27FC236}">
                <a16:creationId xmlns:a16="http://schemas.microsoft.com/office/drawing/2014/main" id="{C71A39D3-23E1-42C5-2774-48B4697E10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03652" y="2422862"/>
            <a:ext cx="401301" cy="553374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D04C425A-439B-4CD6-6869-E9EE3D1F637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81955" y="3154580"/>
            <a:ext cx="451829" cy="621665"/>
          </a:xfrm>
          <a:prstGeom prst="rect">
            <a:avLst/>
          </a:prstGeom>
        </p:spPr>
      </p:pic>
      <p:pic>
        <p:nvPicPr>
          <p:cNvPr id="19" name="Picture 18" descr="Icon&#10;&#10;Description automatically generated">
            <a:extLst>
              <a:ext uri="{FF2B5EF4-FFF2-40B4-BE49-F238E27FC236}">
                <a16:creationId xmlns:a16="http://schemas.microsoft.com/office/drawing/2014/main" id="{C094CD9A-32A2-C6AD-C10C-1539072C15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55899" y="3926006"/>
            <a:ext cx="505593" cy="695498"/>
          </a:xfrm>
          <a:prstGeom prst="rect">
            <a:avLst/>
          </a:prstGeom>
        </p:spPr>
      </p:pic>
      <p:pic>
        <p:nvPicPr>
          <p:cNvPr id="28" name="Picture 27" descr="Icon&#10;&#10;Description automatically generated">
            <a:extLst>
              <a:ext uri="{FF2B5EF4-FFF2-40B4-BE49-F238E27FC236}">
                <a16:creationId xmlns:a16="http://schemas.microsoft.com/office/drawing/2014/main" id="{173D185E-41AC-A488-12F0-6F458E2364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043303" y="3225239"/>
            <a:ext cx="451829" cy="621665"/>
          </a:xfrm>
          <a:prstGeom prst="rect">
            <a:avLst/>
          </a:prstGeom>
        </p:spPr>
      </p:pic>
      <p:pic>
        <p:nvPicPr>
          <p:cNvPr id="29" name="Picture 28" descr="Logo&#10;&#10;Description automatically generated with medium confidence">
            <a:extLst>
              <a:ext uri="{FF2B5EF4-FFF2-40B4-BE49-F238E27FC236}">
                <a16:creationId xmlns:a16="http://schemas.microsoft.com/office/drawing/2014/main" id="{DAE5997A-6335-A674-DD5F-6C3480538E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66221" y="2509417"/>
            <a:ext cx="401301" cy="553374"/>
          </a:xfrm>
          <a:prstGeom prst="rect">
            <a:avLst/>
          </a:prstGeom>
        </p:spPr>
      </p:pic>
      <p:pic>
        <p:nvPicPr>
          <p:cNvPr id="30" name="Picture 29" descr="Icon&#10;&#10;Description automatically generated with low confidence">
            <a:extLst>
              <a:ext uri="{FF2B5EF4-FFF2-40B4-BE49-F238E27FC236}">
                <a16:creationId xmlns:a16="http://schemas.microsoft.com/office/drawing/2014/main" id="{7DDF0824-9437-DBE7-B0F5-931B588298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1613" y="1739407"/>
            <a:ext cx="351909" cy="488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095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78 -0.00023 L -0.00039 0.11343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567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48148E-6 L -0.00026 0.11342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5671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0857 L 0.00013 0.12014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57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5416 L 0.05183 0.11296 L 0.30365 0.11296 L 0.43998 0.00324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92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Encapsulation: an end-end view</a:t>
            </a:r>
            <a:endParaRPr lang="en-US" sz="4400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destination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router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frame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ISO/OSI reference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odel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Two layers not found in  Internet protocol stack!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synchronization, checkpointing, recovery of data exchange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Internet stack “</a:t>
            </a:r>
            <a:r>
              <a:rPr lang="en-US" altLang="ja-JP" dirty="0">
                <a:ea typeface="ＭＳ Ｐゴシック" panose="020B0600070205080204" pitchFamily="34" charset="-128"/>
              </a:rPr>
              <a:t>missing” these layers!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these services, </a:t>
            </a:r>
            <a:r>
              <a:rPr lang="en-US" altLang="en-US" sz="2800" i="1" dirty="0">
                <a:ea typeface="Arial" panose="020B0604020202020204" pitchFamily="34" charset="0"/>
              </a:rPr>
              <a:t>if needed,</a:t>
            </a:r>
            <a:r>
              <a:rPr lang="en-US" altLang="en-US" sz="2800" dirty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needed?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1" y="1413668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1" y="1550193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dirty="0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physical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2142331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1186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658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3179" y="4674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41917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5716" y="26614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246534" y="5352939"/>
            <a:ext cx="24664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The seven layer OSI/ISO </a:t>
            </a:r>
          </a:p>
          <a:p>
            <a:pPr algn="ctr"/>
            <a:r>
              <a:rPr lang="en-US" dirty="0"/>
              <a:t>reference model</a:t>
            </a:r>
          </a:p>
        </p:txBody>
      </p:sp>
    </p:spTree>
    <p:extLst>
      <p:ext uri="{BB962C8B-B14F-4D97-AF65-F5344CB8AC3E}">
        <p14:creationId xmlns:p14="http://schemas.microsoft.com/office/powerpoint/2010/main" val="202935916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Internet not originally designed with (much) security in mind</a:t>
            </a:r>
          </a:p>
          <a:p>
            <a:pPr marL="682625" lvl="1" indent="-225425"/>
            <a:r>
              <a:rPr lang="en-US" altLang="en-US" sz="2800" i="1" dirty="0">
                <a:ea typeface="Arial" panose="020B0604020202020204" pitchFamily="34" charset="0"/>
              </a:rPr>
              <a:t>original vision:</a:t>
            </a:r>
            <a:r>
              <a:rPr lang="en-US" altLang="en-US" sz="2800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a group of mutually trusting users attached to a transparent network” </a:t>
            </a:r>
            <a:r>
              <a:rPr lang="en-US" altLang="ja-JP" sz="2800" dirty="0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en-US" altLang="ja-JP" sz="2800" dirty="0">
              <a:ea typeface="ＭＳ Ｐゴシック" panose="020B0600070205080204" pitchFamily="34" charset="-128"/>
            </a:endParaRP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Internet protocol designers playing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catch-up”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security considerations in all layers!</a:t>
            </a:r>
          </a:p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 now need to think about: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9B4D160-850D-7046-9248-6D0533F708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0633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natural language</a:t>
            </a: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the format, order of messages sent and received 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the actions taken on message transmission, receipt 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</a:t>
            </a:r>
            <a:r>
              <a:rPr lang="en-US" altLang="en-US" dirty="0">
                <a:ea typeface="ＭＳ Ｐゴシック" panose="020B0600070205080204" pitchFamily="34" charset="-128"/>
              </a:rPr>
              <a:t>g</a:t>
            </a:r>
            <a:r>
              <a:rPr lang="en-US" altLang="en-US" sz="4400" dirty="0">
                <a:ea typeface="ＭＳ Ｐゴシック" panose="020B0600070205080204" pitchFamily="34" charset="-128"/>
              </a:rPr>
              <a:t>uys: packet </a:t>
            </a:r>
            <a:r>
              <a:rPr lang="en-US" altLang="en-US" dirty="0">
                <a:ea typeface="ＭＳ Ｐゴシック" panose="020B0600070205080204" pitchFamily="34" charset="-128"/>
              </a:rPr>
              <a:t>i</a:t>
            </a:r>
            <a:r>
              <a:rPr lang="en-US" altLang="en-US" sz="4400" dirty="0">
                <a:ea typeface="ＭＳ Ｐゴシック" panose="020B0600070205080204" pitchFamily="34" charset="-128"/>
              </a:rPr>
              <a:t>nterception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“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sniffing”: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broadcast media (shared Ethernet, wireless)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promiscuous network interface reads/records all packets (e.g., including passwords!) passing by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D72FA-76CB-8443-8D46-D1C4AD6D2B36}"/>
              </a:ext>
            </a:extLst>
          </p:cNvPr>
          <p:cNvGrpSpPr/>
          <p:nvPr/>
        </p:nvGrpSpPr>
        <p:grpSpPr>
          <a:xfrm>
            <a:off x="5156078" y="4004689"/>
            <a:ext cx="2635250" cy="984250"/>
            <a:chOff x="5156078" y="4004689"/>
            <a:chExt cx="2635250" cy="984250"/>
          </a:xfrm>
        </p:grpSpPr>
        <p:grpSp>
          <p:nvGrpSpPr>
            <p:cNvPr id="16" name="Group 50">
              <a:extLst>
                <a:ext uri="{FF2B5EF4-FFF2-40B4-BE49-F238E27FC236}">
                  <a16:creationId xmlns:a16="http://schemas.microsoft.com/office/drawing/2014/main" id="{3A21CC14-2FFD-1443-8AD6-ED95C890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7828" y="4652389"/>
              <a:ext cx="2295525" cy="336550"/>
              <a:chOff x="2418" y="3342"/>
              <a:chExt cx="1446" cy="212"/>
            </a:xfrm>
          </p:grpSpPr>
          <p:sp>
            <p:nvSpPr>
              <p:cNvPr id="18" name="Rectangle 51">
                <a:extLst>
                  <a:ext uri="{FF2B5EF4-FFF2-40B4-BE49-F238E27FC236}">
                    <a16:creationId xmlns:a16="http://schemas.microsoft.com/office/drawing/2014/main" id="{FFA22DC9-8002-804E-BEF5-0AD6BF292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" name="Line 52">
                <a:extLst>
                  <a:ext uri="{FF2B5EF4-FFF2-40B4-BE49-F238E27FC236}">
                    <a16:creationId xmlns:a16="http://schemas.microsoft.com/office/drawing/2014/main" id="{C5FFC7EF-F96B-754E-966C-1FA050A7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Line 53">
                <a:extLst>
                  <a:ext uri="{FF2B5EF4-FFF2-40B4-BE49-F238E27FC236}">
                    <a16:creationId xmlns:a16="http://schemas.microsoft.com/office/drawing/2014/main" id="{A20E5390-7423-1C4D-BCD6-93295C926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Line 54">
                <a:extLst>
                  <a:ext uri="{FF2B5EF4-FFF2-40B4-BE49-F238E27FC236}">
                    <a16:creationId xmlns:a16="http://schemas.microsoft.com/office/drawing/2014/main" id="{34698107-E0D4-2D40-8BD4-A07EF85A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Text Box 55">
                <a:extLst>
                  <a:ext uri="{FF2B5EF4-FFF2-40B4-BE49-F238E27FC236}">
                    <a16:creationId xmlns:a16="http://schemas.microsoft.com/office/drawing/2014/main" id="{3034D655-D1DA-884B-85A3-B43DDCA03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BCF74F8F-5676-9347-82B3-E439D97B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8" y="4607939"/>
              <a:ext cx="2635250" cy="241300"/>
            </a:xfrm>
            <a:custGeom>
              <a:avLst/>
              <a:gdLst>
                <a:gd name="T0" fmla="*/ 2147483647 w 1660"/>
                <a:gd name="T1" fmla="*/ 2147483647 h 152"/>
                <a:gd name="T2" fmla="*/ 2147483647 w 1660"/>
                <a:gd name="T3" fmla="*/ 0 h 152"/>
                <a:gd name="T4" fmla="*/ 0 w 1660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660"/>
                <a:gd name="T10" fmla="*/ 0 h 152"/>
                <a:gd name="T11" fmla="*/ 1660 w 1660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60" h="152">
                  <a:moveTo>
                    <a:pt x="1660" y="152"/>
                  </a:moveTo>
                  <a:lnTo>
                    <a:pt x="1660" y="0"/>
                  </a:lnTo>
                  <a:lnTo>
                    <a:pt x="0" y="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57">
              <a:extLst>
                <a:ext uri="{FF2B5EF4-FFF2-40B4-BE49-F238E27FC236}">
                  <a16:creationId xmlns:a16="http://schemas.microsoft.com/office/drawing/2014/main" id="{218F3DFE-62E8-1C42-A997-A96153618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9078" y="4004689"/>
              <a:ext cx="0" cy="60325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E7B059-0C82-604F-9216-00FE9590AFC8}"/>
              </a:ext>
            </a:extLst>
          </p:cNvPr>
          <p:cNvGrpSpPr/>
          <p:nvPr/>
        </p:nvGrpSpPr>
        <p:grpSpPr>
          <a:xfrm>
            <a:off x="1456133" y="5624388"/>
            <a:ext cx="10506683" cy="1029566"/>
            <a:chOff x="1456133" y="5624388"/>
            <a:chExt cx="10506683" cy="1029566"/>
          </a:xfrm>
        </p:grpSpPr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CA066BBC-5B2D-0340-8A5E-0AB09584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057" y="5737966"/>
              <a:ext cx="10250759" cy="915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457200" marR="0" lvl="1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0"/>
                </a:buClr>
                <a:buSzPct val="100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rPr>
                <a:t>Wireshark software used for our end-of-chapter labs is a (free) packet-sniffer</a:t>
              </a:r>
            </a:p>
            <a:p>
              <a:pPr marL="742950" marR="0" lvl="1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4" name="Picture 2" descr="Image result for wireshark logo">
              <a:extLst>
                <a:ext uri="{FF2B5EF4-FFF2-40B4-BE49-F238E27FC236}">
                  <a16:creationId xmlns:a16="http://schemas.microsoft.com/office/drawing/2014/main" id="{05D86E15-2863-2D4D-B25D-A42C0FE63E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133" y="5624388"/>
              <a:ext cx="667509" cy="6675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1" name="Slide Number Placeholder 5">
            <a:extLst>
              <a:ext uri="{FF2B5EF4-FFF2-40B4-BE49-F238E27FC236}">
                <a16:creationId xmlns:a16="http://schemas.microsoft.com/office/drawing/2014/main" id="{EEA5F1B4-B3C4-1642-BE57-21C93FEB2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2711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 fake identity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909" y="1560282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spoofing: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injection of packet with false source address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50455" y="3016127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45380" y="3751139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77480" y="3620964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0130" y="4143252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9180" y="4854452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2455" y="3039939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1392" y="4503614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9567" y="3017714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7442" y="3084389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70755" y="3078039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63380" y="4395664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40705" y="4402197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CCE516A-DB7A-FB49-88E0-3F932755EEE9}"/>
              </a:ext>
            </a:extLst>
          </p:cNvPr>
          <p:cNvGrpSpPr/>
          <p:nvPr/>
        </p:nvGrpSpPr>
        <p:grpSpPr>
          <a:xfrm>
            <a:off x="3280164" y="3584927"/>
            <a:ext cx="2967038" cy="819150"/>
            <a:chOff x="3293812" y="3967064"/>
            <a:chExt cx="2967038" cy="819150"/>
          </a:xfrm>
        </p:grpSpPr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31E2CC4C-34A2-A74C-B65A-214EFD2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812" y="3967064"/>
              <a:ext cx="2967038" cy="704850"/>
            </a:xfrm>
            <a:custGeom>
              <a:avLst/>
              <a:gdLst>
                <a:gd name="T0" fmla="*/ 2147483647 w 1869"/>
                <a:gd name="T1" fmla="*/ 0 h 444"/>
                <a:gd name="T2" fmla="*/ 2147483647 w 1869"/>
                <a:gd name="T3" fmla="*/ 2147483647 h 444"/>
                <a:gd name="T4" fmla="*/ 0 w 1869"/>
                <a:gd name="T5" fmla="*/ 2147483647 h 444"/>
                <a:gd name="T6" fmla="*/ 0 60000 65536"/>
                <a:gd name="T7" fmla="*/ 0 60000 65536"/>
                <a:gd name="T8" fmla="*/ 0 60000 65536"/>
                <a:gd name="T9" fmla="*/ 0 w 1869"/>
                <a:gd name="T10" fmla="*/ 0 h 444"/>
                <a:gd name="T11" fmla="*/ 1869 w 1869"/>
                <a:gd name="T12" fmla="*/ 444 h 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9" h="444">
                  <a:moveTo>
                    <a:pt x="1869" y="0"/>
                  </a:moveTo>
                  <a:lnTo>
                    <a:pt x="1869" y="444"/>
                  </a:lnTo>
                  <a:lnTo>
                    <a:pt x="0" y="44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3" name="Group 78">
              <a:extLst>
                <a:ext uri="{FF2B5EF4-FFF2-40B4-BE49-F238E27FC236}">
                  <a16:creationId xmlns:a16="http://schemas.microsoft.com/office/drawing/2014/main" id="{9CEF9F64-861C-7C4C-8594-4DC43481E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537" y="4449664"/>
              <a:ext cx="2295525" cy="336550"/>
              <a:chOff x="2418" y="3342"/>
              <a:chExt cx="1446" cy="212"/>
            </a:xfrm>
          </p:grpSpPr>
          <p:sp>
            <p:nvSpPr>
              <p:cNvPr id="74" name="Rectangle 79">
                <a:extLst>
                  <a:ext uri="{FF2B5EF4-FFF2-40B4-BE49-F238E27FC236}">
                    <a16:creationId xmlns:a16="http://schemas.microsoft.com/office/drawing/2014/main" id="{A1E49101-6F18-CB48-8EBB-03B456FE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5" name="Line 80">
                <a:extLst>
                  <a:ext uri="{FF2B5EF4-FFF2-40B4-BE49-F238E27FC236}">
                    <a16:creationId xmlns:a16="http://schemas.microsoft.com/office/drawing/2014/main" id="{61144F55-A889-914E-A5B8-46BB6DF4F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Line 81">
                <a:extLst>
                  <a:ext uri="{FF2B5EF4-FFF2-40B4-BE49-F238E27FC236}">
                    <a16:creationId xmlns:a16="http://schemas.microsoft.com/office/drawing/2014/main" id="{352FD75E-78ED-5D49-88CB-67A89ED5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Line 82">
                <a:extLst>
                  <a:ext uri="{FF2B5EF4-FFF2-40B4-BE49-F238E27FC236}">
                    <a16:creationId xmlns:a16="http://schemas.microsoft.com/office/drawing/2014/main" id="{F00A1AE7-75BA-9F41-9557-FF2EC164D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83">
                <a:extLst>
                  <a:ext uri="{FF2B5EF4-FFF2-40B4-BE49-F238E27FC236}">
                    <a16:creationId xmlns:a16="http://schemas.microsoft.com/office/drawing/2014/main" id="{581B7D01-7767-D64C-AA40-D460CE752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7" name="Slide Number Placeholder 5">
            <a:extLst>
              <a:ext uri="{FF2B5EF4-FFF2-40B4-BE49-F238E27FC236}">
                <a16:creationId xmlns:a16="http://schemas.microsoft.com/office/drawing/2014/main" id="{2255C84A-9C2E-5440-8C7B-2EFA237CD1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4828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denial of service</a:t>
            </a: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244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Denial of Service (DoS):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attacker make resources (server, bandwidth) unavailable to legitimate traffic by overwhelming resource with bogus traffic</a:t>
            </a: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CEF91AB4-C999-A54F-97F0-0D764C08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3033" y="2916828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select target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075D78BA-F2C2-D04E-8588-A73192FF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0020" y="3435940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attacker</a:t>
            </a:r>
            <a:r>
              <a:rPr kumimoji="0" lang="en-US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spams target </a:t>
            </a:r>
            <a:r>
              <a:rPr lang="en-US" altLang="en-US" sz="2800" dirty="0">
                <a:solidFill>
                  <a:prstClr val="black"/>
                </a:solidFill>
                <a:latin typeface="Calibri" panose="020F0502020204030204"/>
              </a:rPr>
              <a:t>with messages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AutoNum type="arabicPeriod" startAt="2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7" name="Slide Number Placeholder 5">
            <a:extLst>
              <a:ext uri="{FF2B5EF4-FFF2-40B4-BE49-F238E27FC236}">
                <a16:creationId xmlns:a16="http://schemas.microsoft.com/office/drawing/2014/main" id="{CEA3DD75-9DAB-5E4A-B3E0-855D2D494A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grpSp>
        <p:nvGrpSpPr>
          <p:cNvPr id="3" name="Group 186">
            <a:extLst>
              <a:ext uri="{FF2B5EF4-FFF2-40B4-BE49-F238E27FC236}">
                <a16:creationId xmlns:a16="http://schemas.microsoft.com/office/drawing/2014/main" id="{81301065-26A6-D669-2A9E-CCFD3D15B237}"/>
              </a:ext>
            </a:extLst>
          </p:cNvPr>
          <p:cNvGrpSpPr>
            <a:grpSpLocks/>
          </p:cNvGrpSpPr>
          <p:nvPr/>
        </p:nvGrpSpPr>
        <p:grpSpPr bwMode="auto">
          <a:xfrm>
            <a:off x="8087348" y="4002668"/>
            <a:ext cx="831850" cy="1260475"/>
            <a:chOff x="5069" y="1396"/>
            <a:chExt cx="524" cy="794"/>
          </a:xfrm>
        </p:grpSpPr>
        <p:sp>
          <p:nvSpPr>
            <p:cNvPr id="4" name="Text Box 21">
              <a:extLst>
                <a:ext uri="{FF2B5EF4-FFF2-40B4-BE49-F238E27FC236}">
                  <a16:creationId xmlns:a16="http://schemas.microsoft.com/office/drawing/2014/main" id="{24384F47-7FFD-0257-6656-F71817B731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target</a:t>
              </a:r>
            </a:p>
          </p:txBody>
        </p:sp>
        <p:grpSp>
          <p:nvGrpSpPr>
            <p:cNvPr id="6" name="Group 153">
              <a:extLst>
                <a:ext uri="{FF2B5EF4-FFF2-40B4-BE49-F238E27FC236}">
                  <a16:creationId xmlns:a16="http://schemas.microsoft.com/office/drawing/2014/main" id="{6D6C1CBD-E0B9-87BC-BDAA-719EA15AC8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7" name="Freeform 154">
                <a:extLst>
                  <a:ext uri="{FF2B5EF4-FFF2-40B4-BE49-F238E27FC236}">
                    <a16:creationId xmlns:a16="http://schemas.microsoft.com/office/drawing/2014/main" id="{179C2449-24BD-76F6-44F4-9F8C70B71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Rectangle 155">
                <a:extLst>
                  <a:ext uri="{FF2B5EF4-FFF2-40B4-BE49-F238E27FC236}">
                    <a16:creationId xmlns:a16="http://schemas.microsoft.com/office/drawing/2014/main" id="{E382DAF6-8E69-21C1-5AF3-6C6A96147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9" name="Freeform 156">
                <a:extLst>
                  <a:ext uri="{FF2B5EF4-FFF2-40B4-BE49-F238E27FC236}">
                    <a16:creationId xmlns:a16="http://schemas.microsoft.com/office/drawing/2014/main" id="{FD6DA4D6-0F3C-BE4A-6488-95B4E55EB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57">
                <a:extLst>
                  <a:ext uri="{FF2B5EF4-FFF2-40B4-BE49-F238E27FC236}">
                    <a16:creationId xmlns:a16="http://schemas.microsoft.com/office/drawing/2014/main" id="{5F7B1A50-DF15-5355-3AE0-C8ADFF7DE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Rectangle 158">
                <a:extLst>
                  <a:ext uri="{FF2B5EF4-FFF2-40B4-BE49-F238E27FC236}">
                    <a16:creationId xmlns:a16="http://schemas.microsoft.com/office/drawing/2014/main" id="{F9C1D1F2-F902-447E-206A-9F2069BE7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12" name="Group 159">
                <a:extLst>
                  <a:ext uri="{FF2B5EF4-FFF2-40B4-BE49-F238E27FC236}">
                    <a16:creationId xmlns:a16="http://schemas.microsoft.com/office/drawing/2014/main" id="{372B96CA-3774-7D1A-1A76-955B10AA1B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37" name="AutoShape 160">
                  <a:extLst>
                    <a:ext uri="{FF2B5EF4-FFF2-40B4-BE49-F238E27FC236}">
                      <a16:creationId xmlns:a16="http://schemas.microsoft.com/office/drawing/2014/main" id="{82625C39-05F2-E899-CB0A-E23707A0A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8" name="AutoShape 161">
                  <a:extLst>
                    <a:ext uri="{FF2B5EF4-FFF2-40B4-BE49-F238E27FC236}">
                      <a16:creationId xmlns:a16="http://schemas.microsoft.com/office/drawing/2014/main" id="{6F45BABC-224F-F216-CF24-CBCD1C349E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13" name="Rectangle 162">
                <a:extLst>
                  <a:ext uri="{FF2B5EF4-FFF2-40B4-BE49-F238E27FC236}">
                    <a16:creationId xmlns:a16="http://schemas.microsoft.com/office/drawing/2014/main" id="{BBC5CCB9-1728-2A58-702E-390AB860B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14" name="Group 163">
                <a:extLst>
                  <a:ext uri="{FF2B5EF4-FFF2-40B4-BE49-F238E27FC236}">
                    <a16:creationId xmlns:a16="http://schemas.microsoft.com/office/drawing/2014/main" id="{9923AFCD-7CC1-AFDE-7024-C7A82DC5C4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35" name="AutoShape 164">
                  <a:extLst>
                    <a:ext uri="{FF2B5EF4-FFF2-40B4-BE49-F238E27FC236}">
                      <a16:creationId xmlns:a16="http://schemas.microsoft.com/office/drawing/2014/main" id="{69BCB3D1-B395-892F-898B-735FA7C0A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6" name="AutoShape 165">
                  <a:extLst>
                    <a:ext uri="{FF2B5EF4-FFF2-40B4-BE49-F238E27FC236}">
                      <a16:creationId xmlns:a16="http://schemas.microsoft.com/office/drawing/2014/main" id="{35B2B419-288B-14E7-66F1-B729AB1234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15" name="Rectangle 166">
                <a:extLst>
                  <a:ext uri="{FF2B5EF4-FFF2-40B4-BE49-F238E27FC236}">
                    <a16:creationId xmlns:a16="http://schemas.microsoft.com/office/drawing/2014/main" id="{C77B9246-2F0D-5CD0-03E2-CF1765F04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" name="Rectangle 167">
                <a:extLst>
                  <a:ext uri="{FF2B5EF4-FFF2-40B4-BE49-F238E27FC236}">
                    <a16:creationId xmlns:a16="http://schemas.microsoft.com/office/drawing/2014/main" id="{8951052D-C845-80FF-31EB-9FFF55B86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17" name="Group 168">
                <a:extLst>
                  <a:ext uri="{FF2B5EF4-FFF2-40B4-BE49-F238E27FC236}">
                    <a16:creationId xmlns:a16="http://schemas.microsoft.com/office/drawing/2014/main" id="{645023AD-3497-02FC-821E-B86211625B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3" name="AutoShape 169">
                  <a:extLst>
                    <a:ext uri="{FF2B5EF4-FFF2-40B4-BE49-F238E27FC236}">
                      <a16:creationId xmlns:a16="http://schemas.microsoft.com/office/drawing/2014/main" id="{9B68F6FF-A9ED-0035-CC9D-D7BB5F5668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4" name="AutoShape 170">
                  <a:extLst>
                    <a:ext uri="{FF2B5EF4-FFF2-40B4-BE49-F238E27FC236}">
                      <a16:creationId xmlns:a16="http://schemas.microsoft.com/office/drawing/2014/main" id="{DDF7C70F-400E-01F1-7984-A5071FA9B0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18" name="Freeform 171">
                <a:extLst>
                  <a:ext uri="{FF2B5EF4-FFF2-40B4-BE49-F238E27FC236}">
                    <a16:creationId xmlns:a16="http://schemas.microsoft.com/office/drawing/2014/main" id="{5627AE2E-EEF7-E2D9-88F2-7311E7E27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9" name="Group 172">
                <a:extLst>
                  <a:ext uri="{FF2B5EF4-FFF2-40B4-BE49-F238E27FC236}">
                    <a16:creationId xmlns:a16="http://schemas.microsoft.com/office/drawing/2014/main" id="{3C7B8445-779C-FA6B-C665-B38FA0A9AC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1" name="AutoShape 173">
                  <a:extLst>
                    <a:ext uri="{FF2B5EF4-FFF2-40B4-BE49-F238E27FC236}">
                      <a16:creationId xmlns:a16="http://schemas.microsoft.com/office/drawing/2014/main" id="{D5F344D0-2843-07B7-49C2-E04F41C117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2" name="AutoShape 174">
                  <a:extLst>
                    <a:ext uri="{FF2B5EF4-FFF2-40B4-BE49-F238E27FC236}">
                      <a16:creationId xmlns:a16="http://schemas.microsoft.com/office/drawing/2014/main" id="{0FB5AA15-822C-17B2-152C-8141743265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20" name="Rectangle 175">
                <a:extLst>
                  <a:ext uri="{FF2B5EF4-FFF2-40B4-BE49-F238E27FC236}">
                    <a16:creationId xmlns:a16="http://schemas.microsoft.com/office/drawing/2014/main" id="{8C94659A-E30C-AEC7-C22F-0229C7D78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1" name="Freeform 176">
                <a:extLst>
                  <a:ext uri="{FF2B5EF4-FFF2-40B4-BE49-F238E27FC236}">
                    <a16:creationId xmlns:a16="http://schemas.microsoft.com/office/drawing/2014/main" id="{86DF4CD1-8CDF-B731-6C11-3B8B6828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77">
                <a:extLst>
                  <a:ext uri="{FF2B5EF4-FFF2-40B4-BE49-F238E27FC236}">
                    <a16:creationId xmlns:a16="http://schemas.microsoft.com/office/drawing/2014/main" id="{6B26303B-CBE4-775B-F8E9-40C5EB67E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Oval 178">
                <a:extLst>
                  <a:ext uri="{FF2B5EF4-FFF2-40B4-BE49-F238E27FC236}">
                    <a16:creationId xmlns:a16="http://schemas.microsoft.com/office/drawing/2014/main" id="{B3418A01-8D5C-814A-557A-821634C0E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4" name="Freeform 179">
                <a:extLst>
                  <a:ext uri="{FF2B5EF4-FFF2-40B4-BE49-F238E27FC236}">
                    <a16:creationId xmlns:a16="http://schemas.microsoft.com/office/drawing/2014/main" id="{31A08530-2DB2-C89C-865E-E7B5559FF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AutoShape 180">
                <a:extLst>
                  <a:ext uri="{FF2B5EF4-FFF2-40B4-BE49-F238E27FC236}">
                    <a16:creationId xmlns:a16="http://schemas.microsoft.com/office/drawing/2014/main" id="{313FB823-9194-7DBD-64C6-21BBE264E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6" name="AutoShape 181">
                <a:extLst>
                  <a:ext uri="{FF2B5EF4-FFF2-40B4-BE49-F238E27FC236}">
                    <a16:creationId xmlns:a16="http://schemas.microsoft.com/office/drawing/2014/main" id="{4FC6B8ED-3EC5-264E-944F-198336B56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" name="Oval 182">
                <a:extLst>
                  <a:ext uri="{FF2B5EF4-FFF2-40B4-BE49-F238E27FC236}">
                    <a16:creationId xmlns:a16="http://schemas.microsoft.com/office/drawing/2014/main" id="{74D53ECD-113B-C94B-6338-F5D7B1C28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8" name="Oval 183">
                <a:extLst>
                  <a:ext uri="{FF2B5EF4-FFF2-40B4-BE49-F238E27FC236}">
                    <a16:creationId xmlns:a16="http://schemas.microsoft.com/office/drawing/2014/main" id="{DE2C79F7-0EC2-50E7-A411-1C9D84A2B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9" name="Oval 184">
                <a:extLst>
                  <a:ext uri="{FF2B5EF4-FFF2-40B4-BE49-F238E27FC236}">
                    <a16:creationId xmlns:a16="http://schemas.microsoft.com/office/drawing/2014/main" id="{27FDB92B-CA01-E691-ADBF-9609DE71B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0" name="Rectangle 185">
                <a:extLst>
                  <a:ext uri="{FF2B5EF4-FFF2-40B4-BE49-F238E27FC236}">
                    <a16:creationId xmlns:a16="http://schemas.microsoft.com/office/drawing/2014/main" id="{9FB763BF-8593-481F-1A0E-41992202C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39" name="Group 128">
            <a:extLst>
              <a:ext uri="{FF2B5EF4-FFF2-40B4-BE49-F238E27FC236}">
                <a16:creationId xmlns:a16="http://schemas.microsoft.com/office/drawing/2014/main" id="{43956C80-C1A5-1845-EBD4-122DA51697B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866959" y="3295446"/>
            <a:ext cx="735013" cy="681037"/>
            <a:chOff x="-44" y="1473"/>
            <a:chExt cx="981" cy="1105"/>
          </a:xfrm>
        </p:grpSpPr>
        <p:pic>
          <p:nvPicPr>
            <p:cNvPr id="140" name="Picture 129" descr="desktop_computer_stylized_medium">
              <a:extLst>
                <a:ext uri="{FF2B5EF4-FFF2-40B4-BE49-F238E27FC236}">
                  <a16:creationId xmlns:a16="http://schemas.microsoft.com/office/drawing/2014/main" id="{F0151472-82E3-C8C2-8D9D-01487649D3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1" name="Freeform 130">
              <a:extLst>
                <a:ext uri="{FF2B5EF4-FFF2-40B4-BE49-F238E27FC236}">
                  <a16:creationId xmlns:a16="http://schemas.microsoft.com/office/drawing/2014/main" id="{B91D37AB-412B-7587-FD26-444AC9BFD85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2" name="Line 72">
            <a:extLst>
              <a:ext uri="{FF2B5EF4-FFF2-40B4-BE49-F238E27FC236}">
                <a16:creationId xmlns:a16="http://schemas.microsoft.com/office/drawing/2014/main" id="{5CF9D9B8-26C2-9DCB-E65F-96F152276D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3926" y="3797881"/>
            <a:ext cx="926678" cy="323826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3" name="Picture 54">
            <a:extLst>
              <a:ext uri="{FF2B5EF4-FFF2-40B4-BE49-F238E27FC236}">
                <a16:creationId xmlns:a16="http://schemas.microsoft.com/office/drawing/2014/main" id="{3DD990EF-4577-3333-8784-0427C92F44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5910" y="3371915"/>
            <a:ext cx="4714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4" name="Group 119">
            <a:extLst>
              <a:ext uri="{FF2B5EF4-FFF2-40B4-BE49-F238E27FC236}">
                <a16:creationId xmlns:a16="http://schemas.microsoft.com/office/drawing/2014/main" id="{9DB94750-A410-9F87-83D1-992AB638FAC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755017" y="4711998"/>
            <a:ext cx="735012" cy="681038"/>
            <a:chOff x="-44" y="1473"/>
            <a:chExt cx="981" cy="1105"/>
          </a:xfrm>
        </p:grpSpPr>
        <p:pic>
          <p:nvPicPr>
            <p:cNvPr id="145" name="Picture 120" descr="desktop_computer_stylized_medium">
              <a:extLst>
                <a:ext uri="{FF2B5EF4-FFF2-40B4-BE49-F238E27FC236}">
                  <a16:creationId xmlns:a16="http://schemas.microsoft.com/office/drawing/2014/main" id="{8DA9D165-99B6-2580-5D1D-1FA7E471DD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" name="Freeform 121">
              <a:extLst>
                <a:ext uri="{FF2B5EF4-FFF2-40B4-BE49-F238E27FC236}">
                  <a16:creationId xmlns:a16="http://schemas.microsoft.com/office/drawing/2014/main" id="{3DE53458-2551-14F0-440A-34E3CC5602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7" name="Line 72">
            <a:extLst>
              <a:ext uri="{FF2B5EF4-FFF2-40B4-BE49-F238E27FC236}">
                <a16:creationId xmlns:a16="http://schemas.microsoft.com/office/drawing/2014/main" id="{EE0AA4D1-2517-CCFF-7E57-F8CCEA1DC0B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697216" y="4748110"/>
            <a:ext cx="1122235" cy="152853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Multiplication Sign 147">
            <a:extLst>
              <a:ext uri="{FF2B5EF4-FFF2-40B4-BE49-F238E27FC236}">
                <a16:creationId xmlns:a16="http://schemas.microsoft.com/office/drawing/2014/main" id="{DC852016-CAB1-4EFA-C513-F9F916BCF444}"/>
              </a:ext>
            </a:extLst>
          </p:cNvPr>
          <p:cNvSpPr/>
          <p:nvPr/>
        </p:nvSpPr>
        <p:spPr>
          <a:xfrm>
            <a:off x="9107077" y="4618390"/>
            <a:ext cx="399189" cy="430513"/>
          </a:xfrm>
          <a:prstGeom prst="mathMultiply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Rectangle 5">
            <a:extLst>
              <a:ext uri="{FF2B5EF4-FFF2-40B4-BE49-F238E27FC236}">
                <a16:creationId xmlns:a16="http://schemas.microsoft.com/office/drawing/2014/main" id="{5F3ACF9E-42C7-C8C5-6F29-7E861916E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9545" y="432176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lang="en-US" altLang="en-US" sz="2800" dirty="0">
                <a:solidFill>
                  <a:srgbClr val="000099"/>
                </a:solidFill>
                <a:latin typeface="Calibri" panose="020F0502020204030204"/>
              </a:rPr>
              <a:t>3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target does not have enough</a:t>
            </a:r>
            <a:r>
              <a:rPr kumimoji="0" lang="en-US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resources to serve the actual user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AutoNum type="arabicPeriod" startAt="2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A2746ADC-08C7-A9CB-D3C7-85B20CE4DAB9}"/>
              </a:ext>
            </a:extLst>
          </p:cNvPr>
          <p:cNvSpPr txBox="1"/>
          <p:nvPr/>
        </p:nvSpPr>
        <p:spPr>
          <a:xfrm>
            <a:off x="9656598" y="4711998"/>
            <a:ext cx="104049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🥺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AEFFD516-0BE0-2BDD-4FE9-C1E383F38215}"/>
              </a:ext>
            </a:extLst>
          </p:cNvPr>
          <p:cNvSpPr txBox="1"/>
          <p:nvPr/>
        </p:nvSpPr>
        <p:spPr>
          <a:xfrm>
            <a:off x="825267" y="5844108"/>
            <a:ext cx="44952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Solution: </a:t>
            </a:r>
            <a:r>
              <a:rPr lang="en-US" sz="2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Block attacker</a:t>
            </a:r>
          </a:p>
        </p:txBody>
      </p:sp>
    </p:spTree>
    <p:extLst>
      <p:ext uri="{BB962C8B-B14F-4D97-AF65-F5344CB8AC3E}">
        <p14:creationId xmlns:p14="http://schemas.microsoft.com/office/powerpoint/2010/main" val="2233879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D0D64E-E3A6-C0C0-F7D8-5AF7F0DB8A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438817-6C68-CC87-C1EE-23399903A7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denial of service</a:t>
            </a:r>
          </a:p>
        </p:txBody>
      </p:sp>
      <p:grpSp>
        <p:nvGrpSpPr>
          <p:cNvPr id="5" name="Group 131">
            <a:extLst>
              <a:ext uri="{FF2B5EF4-FFF2-40B4-BE49-F238E27FC236}">
                <a16:creationId xmlns:a16="http://schemas.microsoft.com/office/drawing/2014/main" id="{649037FA-9453-4264-385C-9A63C0DDDAC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46011" y="3759781"/>
            <a:ext cx="735012" cy="681037"/>
            <a:chOff x="-44" y="1473"/>
            <a:chExt cx="981" cy="1105"/>
          </a:xfrm>
        </p:grpSpPr>
        <p:pic>
          <p:nvPicPr>
            <p:cNvPr id="7" name="Picture 132" descr="desktop_computer_stylized_medium">
              <a:extLst>
                <a:ext uri="{FF2B5EF4-FFF2-40B4-BE49-F238E27FC236}">
                  <a16:creationId xmlns:a16="http://schemas.microsoft.com/office/drawing/2014/main" id="{1C265A61-FA40-0F1C-0282-B3AFDEE01B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33">
              <a:extLst>
                <a:ext uri="{FF2B5EF4-FFF2-40B4-BE49-F238E27FC236}">
                  <a16:creationId xmlns:a16="http://schemas.microsoft.com/office/drawing/2014/main" id="{5105CD61-7293-3AD3-8719-E8F899C3124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oup 186">
            <a:extLst>
              <a:ext uri="{FF2B5EF4-FFF2-40B4-BE49-F238E27FC236}">
                <a16:creationId xmlns:a16="http://schemas.microsoft.com/office/drawing/2014/main" id="{4BB5415B-859A-9E60-363D-B567D8CF57C7}"/>
              </a:ext>
            </a:extLst>
          </p:cNvPr>
          <p:cNvGrpSpPr>
            <a:grpSpLocks/>
          </p:cNvGrpSpPr>
          <p:nvPr/>
        </p:nvGrpSpPr>
        <p:grpSpPr bwMode="auto">
          <a:xfrm>
            <a:off x="8087348" y="4002668"/>
            <a:ext cx="831850" cy="1260475"/>
            <a:chOff x="5069" y="1396"/>
            <a:chExt cx="524" cy="794"/>
          </a:xfrm>
        </p:grpSpPr>
        <p:sp>
          <p:nvSpPr>
            <p:cNvPr id="10" name="Text Box 21">
              <a:extLst>
                <a:ext uri="{FF2B5EF4-FFF2-40B4-BE49-F238E27FC236}">
                  <a16:creationId xmlns:a16="http://schemas.microsoft.com/office/drawing/2014/main" id="{36EF1B61-FA1F-2DDF-8827-22F4133F8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target</a:t>
              </a:r>
            </a:p>
          </p:txBody>
        </p:sp>
        <p:grpSp>
          <p:nvGrpSpPr>
            <p:cNvPr id="11" name="Group 153">
              <a:extLst>
                <a:ext uri="{FF2B5EF4-FFF2-40B4-BE49-F238E27FC236}">
                  <a16:creationId xmlns:a16="http://schemas.microsoft.com/office/drawing/2014/main" id="{0F6DE866-2B98-4932-E468-FBCBB93EB0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2" name="Freeform 154">
                <a:extLst>
                  <a:ext uri="{FF2B5EF4-FFF2-40B4-BE49-F238E27FC236}">
                    <a16:creationId xmlns:a16="http://schemas.microsoft.com/office/drawing/2014/main" id="{614DF8DC-B579-B03A-6940-4D2B72760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Rectangle 155">
                <a:extLst>
                  <a:ext uri="{FF2B5EF4-FFF2-40B4-BE49-F238E27FC236}">
                    <a16:creationId xmlns:a16="http://schemas.microsoft.com/office/drawing/2014/main" id="{0AB375EC-6211-10E2-5B2F-88EB8D1E0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" name="Freeform 156">
                <a:extLst>
                  <a:ext uri="{FF2B5EF4-FFF2-40B4-BE49-F238E27FC236}">
                    <a16:creationId xmlns:a16="http://schemas.microsoft.com/office/drawing/2014/main" id="{F94E4D4D-303E-8509-79C5-DCB27E50B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57">
                <a:extLst>
                  <a:ext uri="{FF2B5EF4-FFF2-40B4-BE49-F238E27FC236}">
                    <a16:creationId xmlns:a16="http://schemas.microsoft.com/office/drawing/2014/main" id="{8694F20F-4024-651F-EF58-9D17D0B21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8">
                <a:extLst>
                  <a:ext uri="{FF2B5EF4-FFF2-40B4-BE49-F238E27FC236}">
                    <a16:creationId xmlns:a16="http://schemas.microsoft.com/office/drawing/2014/main" id="{1861FF21-E739-A685-0AA1-BB4E25236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8" name="Group 159">
                <a:extLst>
                  <a:ext uri="{FF2B5EF4-FFF2-40B4-BE49-F238E27FC236}">
                    <a16:creationId xmlns:a16="http://schemas.microsoft.com/office/drawing/2014/main" id="{BC4BA2CC-8038-9C5E-4319-020DFF7766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" name="AutoShape 160">
                  <a:extLst>
                    <a:ext uri="{FF2B5EF4-FFF2-40B4-BE49-F238E27FC236}">
                      <a16:creationId xmlns:a16="http://schemas.microsoft.com/office/drawing/2014/main" id="{F50BAEF8-5443-CCA7-020E-44F6B41FB8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4" name="AutoShape 161">
                  <a:extLst>
                    <a:ext uri="{FF2B5EF4-FFF2-40B4-BE49-F238E27FC236}">
                      <a16:creationId xmlns:a16="http://schemas.microsoft.com/office/drawing/2014/main" id="{476CA033-0CF3-0F58-23EA-E3828D2CFA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9" name="Rectangle 162">
                <a:extLst>
                  <a:ext uri="{FF2B5EF4-FFF2-40B4-BE49-F238E27FC236}">
                    <a16:creationId xmlns:a16="http://schemas.microsoft.com/office/drawing/2014/main" id="{1E22884F-A5E7-C6F8-A175-2D373C2EC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0" name="Group 163">
                <a:extLst>
                  <a:ext uri="{FF2B5EF4-FFF2-40B4-BE49-F238E27FC236}">
                    <a16:creationId xmlns:a16="http://schemas.microsoft.com/office/drawing/2014/main" id="{37E17F7E-3646-394A-6E1E-1B475A43CA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1" name="AutoShape 164">
                  <a:extLst>
                    <a:ext uri="{FF2B5EF4-FFF2-40B4-BE49-F238E27FC236}">
                      <a16:creationId xmlns:a16="http://schemas.microsoft.com/office/drawing/2014/main" id="{1E632BDC-03C8-1820-46CA-3D9222098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" name="AutoShape 165">
                  <a:extLst>
                    <a:ext uri="{FF2B5EF4-FFF2-40B4-BE49-F238E27FC236}">
                      <a16:creationId xmlns:a16="http://schemas.microsoft.com/office/drawing/2014/main" id="{ACB4F1E1-874D-F4C1-FAE2-3B66A4162A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1" name="Rectangle 166">
                <a:extLst>
                  <a:ext uri="{FF2B5EF4-FFF2-40B4-BE49-F238E27FC236}">
                    <a16:creationId xmlns:a16="http://schemas.microsoft.com/office/drawing/2014/main" id="{92C538CC-B0A0-7381-E730-F54D391F1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" name="Rectangle 167">
                <a:extLst>
                  <a:ext uri="{FF2B5EF4-FFF2-40B4-BE49-F238E27FC236}">
                    <a16:creationId xmlns:a16="http://schemas.microsoft.com/office/drawing/2014/main" id="{94C26A3D-A0E4-6F57-F0A3-A0786A781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68">
                <a:extLst>
                  <a:ext uri="{FF2B5EF4-FFF2-40B4-BE49-F238E27FC236}">
                    <a16:creationId xmlns:a16="http://schemas.microsoft.com/office/drawing/2014/main" id="{4FE93C32-A76E-D6F5-BB6A-158483B9B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" name="AutoShape 169">
                  <a:extLst>
                    <a:ext uri="{FF2B5EF4-FFF2-40B4-BE49-F238E27FC236}">
                      <a16:creationId xmlns:a16="http://schemas.microsoft.com/office/drawing/2014/main" id="{BE589B9A-F811-84D8-43AB-1AEE81917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" name="AutoShape 170">
                  <a:extLst>
                    <a:ext uri="{FF2B5EF4-FFF2-40B4-BE49-F238E27FC236}">
                      <a16:creationId xmlns:a16="http://schemas.microsoft.com/office/drawing/2014/main" id="{73D871E3-572A-CE90-AAB4-732C0484ED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102BAAB4-1864-1297-4751-F29AB6A0F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" name="Group 172">
                <a:extLst>
                  <a:ext uri="{FF2B5EF4-FFF2-40B4-BE49-F238E27FC236}">
                    <a16:creationId xmlns:a16="http://schemas.microsoft.com/office/drawing/2014/main" id="{33AFD2FF-AD98-FDEA-40DB-35610E69D4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" name="AutoShape 173">
                  <a:extLst>
                    <a:ext uri="{FF2B5EF4-FFF2-40B4-BE49-F238E27FC236}">
                      <a16:creationId xmlns:a16="http://schemas.microsoft.com/office/drawing/2014/main" id="{23E200D8-0F95-18AE-F76B-19D531A754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" name="AutoShape 174">
                  <a:extLst>
                    <a:ext uri="{FF2B5EF4-FFF2-40B4-BE49-F238E27FC236}">
                      <a16:creationId xmlns:a16="http://schemas.microsoft.com/office/drawing/2014/main" id="{024B5258-E2BF-A6B5-FE71-467A1396F3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" name="Rectangle 175">
                <a:extLst>
                  <a:ext uri="{FF2B5EF4-FFF2-40B4-BE49-F238E27FC236}">
                    <a16:creationId xmlns:a16="http://schemas.microsoft.com/office/drawing/2014/main" id="{A4F7F2F2-C554-79C7-1DB7-71E325ADD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1EC518BD-98F6-BAC9-BC1F-F74AD7FD2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CF9006CB-2213-33D6-7ED6-E3BF2C57D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Oval 178">
                <a:extLst>
                  <a:ext uri="{FF2B5EF4-FFF2-40B4-BE49-F238E27FC236}">
                    <a16:creationId xmlns:a16="http://schemas.microsoft.com/office/drawing/2014/main" id="{2A9B444D-0E92-D7E8-36E1-6C487E55D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EDED5348-4126-B8AF-D066-586A0DBD5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AutoShape 180">
                <a:extLst>
                  <a:ext uri="{FF2B5EF4-FFF2-40B4-BE49-F238E27FC236}">
                    <a16:creationId xmlns:a16="http://schemas.microsoft.com/office/drawing/2014/main" id="{19189956-0A76-1BBB-3CA8-AF84F06DD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" name="AutoShape 181">
                <a:extLst>
                  <a:ext uri="{FF2B5EF4-FFF2-40B4-BE49-F238E27FC236}">
                    <a16:creationId xmlns:a16="http://schemas.microsoft.com/office/drawing/2014/main" id="{DDA74566-3664-2535-88E0-A44123068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Oval 182">
                <a:extLst>
                  <a:ext uri="{FF2B5EF4-FFF2-40B4-BE49-F238E27FC236}">
                    <a16:creationId xmlns:a16="http://schemas.microsoft.com/office/drawing/2014/main" id="{0D36E69F-102A-E448-1E2B-F8D69B90E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" name="Oval 183">
                <a:extLst>
                  <a:ext uri="{FF2B5EF4-FFF2-40B4-BE49-F238E27FC236}">
                    <a16:creationId xmlns:a16="http://schemas.microsoft.com/office/drawing/2014/main" id="{92896469-2BBE-543B-46B1-AA40D9BBA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Oval 184">
                <a:extLst>
                  <a:ext uri="{FF2B5EF4-FFF2-40B4-BE49-F238E27FC236}">
                    <a16:creationId xmlns:a16="http://schemas.microsoft.com/office/drawing/2014/main" id="{35D79770-DAF7-8925-9380-7A00B6B90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Rectangle 185">
                <a:extLst>
                  <a:ext uri="{FF2B5EF4-FFF2-40B4-BE49-F238E27FC236}">
                    <a16:creationId xmlns:a16="http://schemas.microsoft.com/office/drawing/2014/main" id="{BB8C6669-4113-4E03-AF04-7AD4499B7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45" name="Rectangle 3">
            <a:extLst>
              <a:ext uri="{FF2B5EF4-FFF2-40B4-BE49-F238E27FC236}">
                <a16:creationId xmlns:a16="http://schemas.microsoft.com/office/drawing/2014/main" id="{ACDC1C8D-BB81-820A-1398-C12FF292E63F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24447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Distributed Denial of Service (DDoS):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en-US" altLang="en-US" sz="32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MANY</a:t>
            </a:r>
            <a:r>
              <a:rPr lang="en-US" altLang="en-US" sz="32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attackers make resources (server, bandwidth) unavailable to legitimate traffic by overwhelming resource with bogus traffic</a:t>
            </a: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BE796629-BB4F-3597-12C2-7C504E9DD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658" y="2821578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select target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45945D1D-6BA8-E6C1-5880-42F483F02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645" y="3340690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break into hosts around the network (see botnet)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AutoNum type="arabicPeriod" startAt="2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6">
            <a:extLst>
              <a:ext uri="{FF2B5EF4-FFF2-40B4-BE49-F238E27FC236}">
                <a16:creationId xmlns:a16="http://schemas.microsoft.com/office/drawing/2014/main" id="{6D050CC0-1DCD-CBED-F55B-875B8B127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360" y="4598916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send packets to target from compromised hosts</a:t>
            </a:r>
          </a:p>
        </p:txBody>
      </p:sp>
      <p:grpSp>
        <p:nvGrpSpPr>
          <p:cNvPr id="49" name="Group 152">
            <a:extLst>
              <a:ext uri="{FF2B5EF4-FFF2-40B4-BE49-F238E27FC236}">
                <a16:creationId xmlns:a16="http://schemas.microsoft.com/office/drawing/2014/main" id="{258BE981-DEC3-136E-46BD-B83458C724AA}"/>
              </a:ext>
            </a:extLst>
          </p:cNvPr>
          <p:cNvGrpSpPr>
            <a:grpSpLocks/>
          </p:cNvGrpSpPr>
          <p:nvPr/>
        </p:nvGrpSpPr>
        <p:grpSpPr bwMode="auto">
          <a:xfrm>
            <a:off x="6876086" y="3297818"/>
            <a:ext cx="2720975" cy="2674938"/>
            <a:chOff x="-262" y="2555"/>
            <a:chExt cx="1714" cy="1685"/>
          </a:xfrm>
        </p:grpSpPr>
        <p:sp>
          <p:nvSpPr>
            <p:cNvPr id="50" name="Line 63">
              <a:extLst>
                <a:ext uri="{FF2B5EF4-FFF2-40B4-BE49-F238E27FC236}">
                  <a16:creationId xmlns:a16="http://schemas.microsoft.com/office/drawing/2014/main" id="{210A9AF4-02D3-A36A-A11E-23D4472312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Line 64">
              <a:extLst>
                <a:ext uri="{FF2B5EF4-FFF2-40B4-BE49-F238E27FC236}">
                  <a16:creationId xmlns:a16="http://schemas.microsoft.com/office/drawing/2014/main" id="{6289D7D8-96D6-659A-6B8B-8709BE0B09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Line 65">
              <a:extLst>
                <a:ext uri="{FF2B5EF4-FFF2-40B4-BE49-F238E27FC236}">
                  <a16:creationId xmlns:a16="http://schemas.microsoft.com/office/drawing/2014/main" id="{76601B4F-8011-324E-874C-CAED59C19B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Line 66">
              <a:extLst>
                <a:ext uri="{FF2B5EF4-FFF2-40B4-BE49-F238E27FC236}">
                  <a16:creationId xmlns:a16="http://schemas.microsoft.com/office/drawing/2014/main" id="{B5A26D68-0F2C-9542-8288-25687351C5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Line 67">
              <a:extLst>
                <a:ext uri="{FF2B5EF4-FFF2-40B4-BE49-F238E27FC236}">
                  <a16:creationId xmlns:a16="http://schemas.microsoft.com/office/drawing/2014/main" id="{B3609189-47AE-2F15-A6C6-656FDDD35C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Line 68">
              <a:extLst>
                <a:ext uri="{FF2B5EF4-FFF2-40B4-BE49-F238E27FC236}">
                  <a16:creationId xmlns:a16="http://schemas.microsoft.com/office/drawing/2014/main" id="{22B228C2-498E-D222-6D2A-8C24A8C6FC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Line 69">
              <a:extLst>
                <a:ext uri="{FF2B5EF4-FFF2-40B4-BE49-F238E27FC236}">
                  <a16:creationId xmlns:a16="http://schemas.microsoft.com/office/drawing/2014/main" id="{A43EF68F-9393-5BDB-3CB7-51458C08DF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Line 70">
              <a:extLst>
                <a:ext uri="{FF2B5EF4-FFF2-40B4-BE49-F238E27FC236}">
                  <a16:creationId xmlns:a16="http://schemas.microsoft.com/office/drawing/2014/main" id="{4E1B65B5-36C5-AAEB-5FA2-B3D7A2BDD9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Line 71">
              <a:extLst>
                <a:ext uri="{FF2B5EF4-FFF2-40B4-BE49-F238E27FC236}">
                  <a16:creationId xmlns:a16="http://schemas.microsoft.com/office/drawing/2014/main" id="{4CE4815D-6294-69D5-602C-1C344F3A4F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Line 72">
              <a:extLst>
                <a:ext uri="{FF2B5EF4-FFF2-40B4-BE49-F238E27FC236}">
                  <a16:creationId xmlns:a16="http://schemas.microsoft.com/office/drawing/2014/main" id="{06E02C59-6705-C388-2FB9-3ECE1E09DA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0" name="Group 113">
            <a:extLst>
              <a:ext uri="{FF2B5EF4-FFF2-40B4-BE49-F238E27FC236}">
                <a16:creationId xmlns:a16="http://schemas.microsoft.com/office/drawing/2014/main" id="{0705BEB0-2F34-8BAA-E549-6A7A2EDD26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41436" y="2937456"/>
            <a:ext cx="735012" cy="681037"/>
            <a:chOff x="-44" y="1473"/>
            <a:chExt cx="981" cy="1105"/>
          </a:xfrm>
        </p:grpSpPr>
        <p:pic>
          <p:nvPicPr>
            <p:cNvPr id="61" name="Picture 114" descr="desktop_computer_stylized_medium">
              <a:extLst>
                <a:ext uri="{FF2B5EF4-FFF2-40B4-BE49-F238E27FC236}">
                  <a16:creationId xmlns:a16="http://schemas.microsoft.com/office/drawing/2014/main" id="{DB688A96-DD49-2227-13AC-FD23DEBF67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1B880088-BBA0-BF90-523B-8607D18B993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" name="Group 116">
            <a:extLst>
              <a:ext uri="{FF2B5EF4-FFF2-40B4-BE49-F238E27FC236}">
                <a16:creationId xmlns:a16="http://schemas.microsoft.com/office/drawing/2014/main" id="{CEAEA1EC-FA85-A7A7-5826-C02D51CA0FA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28773" y="3774068"/>
            <a:ext cx="735013" cy="681038"/>
            <a:chOff x="-44" y="1473"/>
            <a:chExt cx="981" cy="1105"/>
          </a:xfrm>
        </p:grpSpPr>
        <p:pic>
          <p:nvPicPr>
            <p:cNvPr id="64" name="Picture 117" descr="desktop_computer_stylized_medium">
              <a:extLst>
                <a:ext uri="{FF2B5EF4-FFF2-40B4-BE49-F238E27FC236}">
                  <a16:creationId xmlns:a16="http://schemas.microsoft.com/office/drawing/2014/main" id="{5989EE8A-2A4D-440F-8BF7-7337F229B8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609BE917-4F68-F7E8-CE2B-05DBC8612F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6" name="Group 119">
            <a:extLst>
              <a:ext uri="{FF2B5EF4-FFF2-40B4-BE49-F238E27FC236}">
                <a16:creationId xmlns:a16="http://schemas.microsoft.com/office/drawing/2014/main" id="{33CAEAEA-7A07-65B2-D420-7147921216E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87511" y="4475743"/>
            <a:ext cx="735012" cy="681038"/>
            <a:chOff x="-44" y="1473"/>
            <a:chExt cx="981" cy="1105"/>
          </a:xfrm>
        </p:grpSpPr>
        <p:pic>
          <p:nvPicPr>
            <p:cNvPr id="67" name="Picture 120" descr="desktop_computer_stylized_medium">
              <a:extLst>
                <a:ext uri="{FF2B5EF4-FFF2-40B4-BE49-F238E27FC236}">
                  <a16:creationId xmlns:a16="http://schemas.microsoft.com/office/drawing/2014/main" id="{18864FEB-3FE6-B8C3-772F-214A968C69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402B4D20-EA8E-C51C-35DB-2258D22FF6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" name="Group 122">
            <a:extLst>
              <a:ext uri="{FF2B5EF4-FFF2-40B4-BE49-F238E27FC236}">
                <a16:creationId xmlns:a16="http://schemas.microsoft.com/office/drawing/2014/main" id="{023BBE23-EF73-0C5D-7C83-BAF2600C934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24023" y="5256793"/>
            <a:ext cx="735013" cy="681038"/>
            <a:chOff x="-44" y="1473"/>
            <a:chExt cx="981" cy="1105"/>
          </a:xfrm>
        </p:grpSpPr>
        <p:pic>
          <p:nvPicPr>
            <p:cNvPr id="70" name="Picture 123" descr="desktop_computer_stylized_medium">
              <a:extLst>
                <a:ext uri="{FF2B5EF4-FFF2-40B4-BE49-F238E27FC236}">
                  <a16:creationId xmlns:a16="http://schemas.microsoft.com/office/drawing/2014/main" id="{654E4387-D7B2-CE11-E207-D8D2204FEA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124">
              <a:extLst>
                <a:ext uri="{FF2B5EF4-FFF2-40B4-BE49-F238E27FC236}">
                  <a16:creationId xmlns:a16="http://schemas.microsoft.com/office/drawing/2014/main" id="{3917AE8C-12E2-7E78-41BA-BF57B27791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" name="Group 125">
            <a:extLst>
              <a:ext uri="{FF2B5EF4-FFF2-40B4-BE49-F238E27FC236}">
                <a16:creationId xmlns:a16="http://schemas.microsoft.com/office/drawing/2014/main" id="{0541AD5F-5924-C25F-F7EE-1BF08CAB306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79411" y="3066043"/>
            <a:ext cx="735012" cy="681038"/>
            <a:chOff x="-44" y="1473"/>
            <a:chExt cx="981" cy="1105"/>
          </a:xfrm>
        </p:grpSpPr>
        <p:pic>
          <p:nvPicPr>
            <p:cNvPr id="73" name="Picture 126" descr="desktop_computer_stylized_medium">
              <a:extLst>
                <a:ext uri="{FF2B5EF4-FFF2-40B4-BE49-F238E27FC236}">
                  <a16:creationId xmlns:a16="http://schemas.microsoft.com/office/drawing/2014/main" id="{09C797CA-7363-5B14-FCCE-9996854D5F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Freeform 127">
              <a:extLst>
                <a:ext uri="{FF2B5EF4-FFF2-40B4-BE49-F238E27FC236}">
                  <a16:creationId xmlns:a16="http://schemas.microsoft.com/office/drawing/2014/main" id="{EA8E5C1B-20B8-5041-3981-9B292ACE217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" name="Group 128">
            <a:extLst>
              <a:ext uri="{FF2B5EF4-FFF2-40B4-BE49-F238E27FC236}">
                <a16:creationId xmlns:a16="http://schemas.microsoft.com/office/drawing/2014/main" id="{14AE1C3E-9218-C5BF-0759-F8473ECBC88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74523" y="3127956"/>
            <a:ext cx="735013" cy="681037"/>
            <a:chOff x="-44" y="1473"/>
            <a:chExt cx="981" cy="1105"/>
          </a:xfrm>
        </p:grpSpPr>
        <p:pic>
          <p:nvPicPr>
            <p:cNvPr id="76" name="Picture 129" descr="desktop_computer_stylized_medium">
              <a:extLst>
                <a:ext uri="{FF2B5EF4-FFF2-40B4-BE49-F238E27FC236}">
                  <a16:creationId xmlns:a16="http://schemas.microsoft.com/office/drawing/2014/main" id="{58DE9AC1-E807-FB05-0BF8-E8BBF7E4EF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30">
              <a:extLst>
                <a:ext uri="{FF2B5EF4-FFF2-40B4-BE49-F238E27FC236}">
                  <a16:creationId xmlns:a16="http://schemas.microsoft.com/office/drawing/2014/main" id="{84322A75-1A37-EADC-831B-CC3C8C41D8C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8" name="Group 134">
            <a:extLst>
              <a:ext uri="{FF2B5EF4-FFF2-40B4-BE49-F238E27FC236}">
                <a16:creationId xmlns:a16="http://schemas.microsoft.com/office/drawing/2014/main" id="{D8F2884E-110D-5FF0-4C2B-88330ABBCBC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8561" y="3832806"/>
            <a:ext cx="735012" cy="681037"/>
            <a:chOff x="-44" y="1473"/>
            <a:chExt cx="981" cy="1105"/>
          </a:xfrm>
        </p:grpSpPr>
        <p:pic>
          <p:nvPicPr>
            <p:cNvPr id="79" name="Picture 135" descr="desktop_computer_stylized_medium">
              <a:extLst>
                <a:ext uri="{FF2B5EF4-FFF2-40B4-BE49-F238E27FC236}">
                  <a16:creationId xmlns:a16="http://schemas.microsoft.com/office/drawing/2014/main" id="{6DC5458B-BADF-D4D1-32F2-4D36620038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8DCD4B30-7A46-B6D0-7E59-8EEDEF106A0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1" name="Group 137">
            <a:extLst>
              <a:ext uri="{FF2B5EF4-FFF2-40B4-BE49-F238E27FC236}">
                <a16:creationId xmlns:a16="http://schemas.microsoft.com/office/drawing/2014/main" id="{1537D29C-2C1D-8EAC-0A9A-0B349103048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90386" y="4567818"/>
            <a:ext cx="735012" cy="681038"/>
            <a:chOff x="-44" y="1473"/>
            <a:chExt cx="981" cy="1105"/>
          </a:xfrm>
        </p:grpSpPr>
        <p:pic>
          <p:nvPicPr>
            <p:cNvPr id="82" name="Picture 138" descr="desktop_computer_stylized_medium">
              <a:extLst>
                <a:ext uri="{FF2B5EF4-FFF2-40B4-BE49-F238E27FC236}">
                  <a16:creationId xmlns:a16="http://schemas.microsoft.com/office/drawing/2014/main" id="{A8F9CAFB-8964-6222-B1F8-85DFDA5EF0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" name="Freeform 139">
              <a:extLst>
                <a:ext uri="{FF2B5EF4-FFF2-40B4-BE49-F238E27FC236}">
                  <a16:creationId xmlns:a16="http://schemas.microsoft.com/office/drawing/2014/main" id="{131C5491-7DC8-5955-0F89-ED54F920FE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4" name="Group 140">
            <a:extLst>
              <a:ext uri="{FF2B5EF4-FFF2-40B4-BE49-F238E27FC236}">
                <a16:creationId xmlns:a16="http://schemas.microsoft.com/office/drawing/2014/main" id="{E0213812-A9A6-30D6-DD82-DFD30EE3A3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20611" y="5177418"/>
            <a:ext cx="735012" cy="681038"/>
            <a:chOff x="-44" y="1473"/>
            <a:chExt cx="981" cy="1105"/>
          </a:xfrm>
        </p:grpSpPr>
        <p:pic>
          <p:nvPicPr>
            <p:cNvPr id="85" name="Picture 141" descr="desktop_computer_stylized_medium">
              <a:extLst>
                <a:ext uri="{FF2B5EF4-FFF2-40B4-BE49-F238E27FC236}">
                  <a16:creationId xmlns:a16="http://schemas.microsoft.com/office/drawing/2014/main" id="{F1708B59-6B75-1DB5-15E5-13DFBB6F62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Freeform 142">
              <a:extLst>
                <a:ext uri="{FF2B5EF4-FFF2-40B4-BE49-F238E27FC236}">
                  <a16:creationId xmlns:a16="http://schemas.microsoft.com/office/drawing/2014/main" id="{FD7D651E-A313-DE83-C611-72EA2BCD8A1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7" name="Group 143">
            <a:extLst>
              <a:ext uri="{FF2B5EF4-FFF2-40B4-BE49-F238E27FC236}">
                <a16:creationId xmlns:a16="http://schemas.microsoft.com/office/drawing/2014/main" id="{3BD020C9-B200-A78C-994F-63781A4C051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98273" y="5467931"/>
            <a:ext cx="735013" cy="681037"/>
            <a:chOff x="-44" y="1473"/>
            <a:chExt cx="981" cy="1105"/>
          </a:xfrm>
        </p:grpSpPr>
        <p:pic>
          <p:nvPicPr>
            <p:cNvPr id="88" name="Picture 144" descr="desktop_computer_stylized_medium">
              <a:extLst>
                <a:ext uri="{FF2B5EF4-FFF2-40B4-BE49-F238E27FC236}">
                  <a16:creationId xmlns:a16="http://schemas.microsoft.com/office/drawing/2014/main" id="{9DA9B91A-CC57-F07A-AC58-8A9BF5215A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45">
              <a:extLst>
                <a:ext uri="{FF2B5EF4-FFF2-40B4-BE49-F238E27FC236}">
                  <a16:creationId xmlns:a16="http://schemas.microsoft.com/office/drawing/2014/main" id="{1B64EE98-80F1-8ABA-E07B-458A89766C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46">
            <a:extLst>
              <a:ext uri="{FF2B5EF4-FFF2-40B4-BE49-F238E27FC236}">
                <a16:creationId xmlns:a16="http://schemas.microsoft.com/office/drawing/2014/main" id="{5F265CD1-ECFE-DE9C-62F1-072D845435C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0486" y="5974343"/>
            <a:ext cx="735012" cy="681038"/>
            <a:chOff x="-44" y="1473"/>
            <a:chExt cx="981" cy="1105"/>
          </a:xfrm>
        </p:grpSpPr>
        <p:pic>
          <p:nvPicPr>
            <p:cNvPr id="91" name="Picture 147" descr="desktop_computer_stylized_medium">
              <a:extLst>
                <a:ext uri="{FF2B5EF4-FFF2-40B4-BE49-F238E27FC236}">
                  <a16:creationId xmlns:a16="http://schemas.microsoft.com/office/drawing/2014/main" id="{D4EB4F9D-6731-CBF2-0F20-BDFA3B0C91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48">
              <a:extLst>
                <a:ext uri="{FF2B5EF4-FFF2-40B4-BE49-F238E27FC236}">
                  <a16:creationId xmlns:a16="http://schemas.microsoft.com/office/drawing/2014/main" id="{90E634F1-2B1F-B22B-1BDB-02C7BAB4318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3" name="Group 149">
            <a:extLst>
              <a:ext uri="{FF2B5EF4-FFF2-40B4-BE49-F238E27FC236}">
                <a16:creationId xmlns:a16="http://schemas.microsoft.com/office/drawing/2014/main" id="{6A70AAB4-ACED-ADE6-A648-6C0BACD409F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5023" y="5585406"/>
            <a:ext cx="735013" cy="681037"/>
            <a:chOff x="-44" y="1473"/>
            <a:chExt cx="981" cy="1105"/>
          </a:xfrm>
        </p:grpSpPr>
        <p:pic>
          <p:nvPicPr>
            <p:cNvPr id="94" name="Picture 150" descr="desktop_computer_stylized_medium">
              <a:extLst>
                <a:ext uri="{FF2B5EF4-FFF2-40B4-BE49-F238E27FC236}">
                  <a16:creationId xmlns:a16="http://schemas.microsoft.com/office/drawing/2014/main" id="{54852736-775C-0AD6-E1EE-1CE68E8575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51">
              <a:extLst>
                <a:ext uri="{FF2B5EF4-FFF2-40B4-BE49-F238E27FC236}">
                  <a16:creationId xmlns:a16="http://schemas.microsoft.com/office/drawing/2014/main" id="{B7DB8B7F-DFD7-D548-8432-DC5F731F85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6" name="Group 89">
            <a:extLst>
              <a:ext uri="{FF2B5EF4-FFF2-40B4-BE49-F238E27FC236}">
                <a16:creationId xmlns:a16="http://schemas.microsoft.com/office/drawing/2014/main" id="{31C4C5F1-0A13-6D13-3528-B168C897AAF1}"/>
              </a:ext>
            </a:extLst>
          </p:cNvPr>
          <p:cNvGrpSpPr>
            <a:grpSpLocks/>
          </p:cNvGrpSpPr>
          <p:nvPr/>
        </p:nvGrpSpPr>
        <p:grpSpPr bwMode="auto">
          <a:xfrm>
            <a:off x="6383961" y="3005718"/>
            <a:ext cx="3525837" cy="3408363"/>
            <a:chOff x="2920" y="1824"/>
            <a:chExt cx="2221" cy="2147"/>
          </a:xfrm>
        </p:grpSpPr>
        <p:pic>
          <p:nvPicPr>
            <p:cNvPr id="97" name="Picture 7">
              <a:extLst>
                <a:ext uri="{FF2B5EF4-FFF2-40B4-BE49-F238E27FC236}">
                  <a16:creationId xmlns:a16="http://schemas.microsoft.com/office/drawing/2014/main" id="{F056EF9F-3E25-EBBA-AA34-3DD592AFE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54">
              <a:extLst>
                <a:ext uri="{FF2B5EF4-FFF2-40B4-BE49-F238E27FC236}">
                  <a16:creationId xmlns:a16="http://schemas.microsoft.com/office/drawing/2014/main" id="{5A10F8A6-F2F8-3C7E-914F-F0BACEA34E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55">
              <a:extLst>
                <a:ext uri="{FF2B5EF4-FFF2-40B4-BE49-F238E27FC236}">
                  <a16:creationId xmlns:a16="http://schemas.microsoft.com/office/drawing/2014/main" id="{4392D434-65D4-2306-8C33-CBE5B91C40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56">
              <a:extLst>
                <a:ext uri="{FF2B5EF4-FFF2-40B4-BE49-F238E27FC236}">
                  <a16:creationId xmlns:a16="http://schemas.microsoft.com/office/drawing/2014/main" id="{EE1E2DA9-44F6-432D-55C6-5D47FF1AFE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57">
              <a:extLst>
                <a:ext uri="{FF2B5EF4-FFF2-40B4-BE49-F238E27FC236}">
                  <a16:creationId xmlns:a16="http://schemas.microsoft.com/office/drawing/2014/main" id="{27E109CD-AF66-6F9A-AB9D-B42C9D0C1C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58">
              <a:extLst>
                <a:ext uri="{FF2B5EF4-FFF2-40B4-BE49-F238E27FC236}">
                  <a16:creationId xmlns:a16="http://schemas.microsoft.com/office/drawing/2014/main" id="{D621AC87-1207-BEF7-7B37-371125AB2D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59">
              <a:extLst>
                <a:ext uri="{FF2B5EF4-FFF2-40B4-BE49-F238E27FC236}">
                  <a16:creationId xmlns:a16="http://schemas.microsoft.com/office/drawing/2014/main" id="{FD425E57-6947-0A27-A9C9-878CE4ECEC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60">
              <a:extLst>
                <a:ext uri="{FF2B5EF4-FFF2-40B4-BE49-F238E27FC236}">
                  <a16:creationId xmlns:a16="http://schemas.microsoft.com/office/drawing/2014/main" id="{C6E9F168-6DAB-63F9-3F19-8B5F8BF162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1">
              <a:extLst>
                <a:ext uri="{FF2B5EF4-FFF2-40B4-BE49-F238E27FC236}">
                  <a16:creationId xmlns:a16="http://schemas.microsoft.com/office/drawing/2014/main" id="{A9BDAB74-3FCE-782C-7FD4-97D0A6E2EF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62">
              <a:extLst>
                <a:ext uri="{FF2B5EF4-FFF2-40B4-BE49-F238E27FC236}">
                  <a16:creationId xmlns:a16="http://schemas.microsoft.com/office/drawing/2014/main" id="{8AF06C75-0713-20AF-9B48-C7C820D52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7" name="Slide Number Placeholder 5">
            <a:extLst>
              <a:ext uri="{FF2B5EF4-FFF2-40B4-BE49-F238E27FC236}">
                <a16:creationId xmlns:a16="http://schemas.microsoft.com/office/drawing/2014/main" id="{25D4FDE5-9321-026A-2D6A-6639A3C1DBC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0CCB7F-C7F4-ECC1-6D8C-E3E74695663B}"/>
              </a:ext>
            </a:extLst>
          </p:cNvPr>
          <p:cNvSpPr txBox="1"/>
          <p:nvPr/>
        </p:nvSpPr>
        <p:spPr>
          <a:xfrm>
            <a:off x="819062" y="5981278"/>
            <a:ext cx="44952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Solution: </a:t>
            </a:r>
            <a:r>
              <a:rPr lang="en-US" sz="2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?????</a:t>
            </a:r>
            <a:r>
              <a:rPr lang="en-US" sz="2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sym typeface="Wingdings" panose="05000000000000000000" pitchFamily="2" charset="2"/>
              </a:rPr>
              <a:t> ¯\_(ツ)_/¯</a:t>
            </a:r>
            <a:endParaRPr lang="en-US" sz="2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68562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ea typeface="ＭＳ Ｐゴシック" panose="020B0600070205080204" pitchFamily="34" charset="-128"/>
              </a:rPr>
              <a:t>Lines of defense:</a:t>
            </a:r>
          </a:p>
        </p:txBody>
      </p:sp>
      <p:sp>
        <p:nvSpPr>
          <p:cNvPr id="107" name="Rectangle 5">
            <a:extLst>
              <a:ext uri="{FF2B5EF4-FFF2-40B4-BE49-F238E27FC236}">
                <a16:creationId xmlns:a16="http://schemas.microsoft.com/office/drawing/2014/main" id="{D84190AA-4C98-7443-80BC-E0D9833E133B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489249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authentication: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proving you are who you say you are</a:t>
            </a:r>
          </a:p>
          <a:p>
            <a:pPr marL="747713" marR="0" lvl="1" indent="-2746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cellular networks provides hardware identity via SIM card; no such hardware assist in traditional Internet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confidentiality: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encryption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integrity checks: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digital signatures prevent/detect tampering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access restrictions: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password-protected VPNs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firewalls: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specialized “middleboxes” in access and core networks: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off-by-default: filter incoming packets to restrict senders, receivers, applications 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detecting/reacting to DOS attacks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108" name="Rectangle 59">
            <a:extLst>
              <a:ext uri="{FF2B5EF4-FFF2-40B4-BE49-F238E27FC236}">
                <a16:creationId xmlns:a16="http://schemas.microsoft.com/office/drawing/2014/main" id="{4B074355-3ACB-6147-AE01-22519F6E6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914" y="6172356"/>
            <a:ext cx="10250759" cy="685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lots more on security (throughout, Chapter 8)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A9EEA19-549B-C742-97A6-691F12A256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096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173804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11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lvl="1" indent="-219075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obtains Internet access from the same telephone company that provides its phone access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2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a customer’s telco is also its ISP</a:t>
            </a:r>
            <a:endParaRPr lang="en-US" altLang="en-US" dirty="0">
              <a:solidFill>
                <a:prstClr val="black"/>
              </a:solidFill>
              <a:latin typeface="Calibri" panose="020F0502020204030204"/>
            </a:endParaRPr>
          </a:p>
          <a:p>
            <a:pPr lvl="2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</a:rPr>
              <a:t>DSL modem translates digital data to analog signals</a:t>
            </a:r>
          </a:p>
          <a:p>
            <a:pPr lvl="2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</a:rPr>
              <a:t>Splitter joins/separates the signals 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710686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42C8E1-0E99-10D4-5011-CD2731E664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35D3FBAC-6BAF-EB42-3C21-D74C3DB6700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8937005B-1F6D-C4DB-06FF-47270BCA4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DA77B8F1-4122-0785-13DD-D596F749DD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88882340-8C30-038D-A405-962A98FDB8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6D0E3E49-8A1D-B392-564D-82117AEB77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808C0C3C-0B78-743E-4003-35534826A3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0CE83697-31E0-09E8-FD3C-48EF52DD36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D76C0CA7-682D-D8E8-CA39-57A6277AF1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20EF91E4-DFA8-E2E1-C486-F23A173E65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2113E7D5-6CDE-CB2B-8CF0-F5604AC0C3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F0CF4F9A-C06A-6663-5800-2FFB985BF15E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02308360-7DC3-ACD0-54E4-B76B478E881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5101DB6E-ACED-600F-C56B-83B064D16F8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96F263B1-1610-89CD-77A2-6D2B74DB2B4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2EA1EC0E-9225-474E-92AC-933162A6B5E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E8F1F55C-98C7-2450-7ACC-35C6A0EF378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8C9712F9-A53E-5428-00DA-28B25158BE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E4C127A4-9537-1B25-020D-02F6A2C5DA1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BD44B3B9-0858-EFB7-A899-F32B603574D6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83055CC5-5D12-8C1A-64AD-AB2AE57ACC5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AE043831-1AA6-755C-FD8B-9477D026655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72DF5D01-987D-7325-5AF6-AAC0C34165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3E51AE1E-72C5-0D88-B69E-3F9BC5BB055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29F424BB-C3F7-42D0-4006-C2268655F10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BCD67EE7-DD4E-3397-DB9C-A794BA3F0A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41435E25-6D94-3543-42D1-B80565A210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0D9215D1-DFBD-3734-F4A6-FAAD929E6A21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C158D25B-38B6-5665-FC62-A8510C97850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12F66AC4-CA44-BE16-2592-06E0E72CCE8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37CBA902-92BE-9058-6EEE-225DF167D7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D82D2454-B943-682E-6076-3A73D8E107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13A76BCB-6212-F560-26D7-D8A3F041AC4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FE6AD0B0-431D-035A-F3F6-796BA9C5189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DB68DB65-7114-E7CE-F4F4-17884419ABF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23F2D559-3627-9479-F827-C159DC892417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561EC81F-7F26-8EBA-76F2-8F579E4F455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707E3E2C-4AF1-AB2F-81C0-912C53B3B47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642834D5-77E0-4A1E-7978-E534387A822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9D658546-DF95-5442-CA38-06F6A8F45DE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79E5AB46-119F-3D56-696E-7A270B178C3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96E2851A-F4AE-F865-AE4F-B3F0D8B4B92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B50D3705-A8ED-E111-9DFE-98ED9CB2A5A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9D8771C1-8FFC-59B9-920C-112A20C89B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7B5D7751-509B-3222-04F5-F79790B0E3C2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D9A56372-2798-AADB-BF64-A4DFC2560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F0800B63-D196-4A41-551F-717505A8E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29CDB61C-6E46-DB56-6BB7-DD3EAE8EA1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B9923E82-6D63-8B58-58B5-0E54295538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967B4887-F024-3A25-E015-0DD8DD23D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5DDC6A7E-3A93-9D66-D2FB-0CA3C65E4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1BA16D38-7676-A2E0-D5EA-E6350D418C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77C887DE-1A74-95A3-DC68-899DCDF22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BA4BE537-092D-F01D-4472-B4191E6AA25E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E3D10707-EE9E-3870-80AC-6EF69A9B4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7771934A-7355-E253-99AB-1D9C3D72E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CE838835-3573-0A30-F213-28F7688BC9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4C0DAB0D-C736-43D9-F1EE-C564BF38E5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68E6784C-2E06-434F-5BCF-10B5C6B5B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4E1553-B144-0211-30D4-E338C5007F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640FCEDA-440B-38BD-38CD-AB19E73F33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83858BC0-686C-880A-149C-35B5108861A6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E05357A8-4C09-0578-1914-2E2AA9621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28B3F40B-211E-A101-B251-2492C29DE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E6756144-CB53-4DF1-58FD-3373E25891D5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9F0377EF-3EE0-4E72-B349-14E318044D3B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5B7DD739-1030-9418-247B-B772BF421E39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9F2297E4-A2C3-6EA6-5323-1AA420C61113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3CB0DA46-835B-8501-F4A6-58A00109CB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82DCA490-B008-0785-6192-A21F3155CD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D4DEFC3C-4075-8979-A978-A532CE4F8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11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lvl="1" indent="-219075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obtains Internet access from the same telephone company that provides its phone access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2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DSLAM translates analog signals back to digital format and separates them</a:t>
            </a:r>
          </a:p>
          <a:p>
            <a:pPr lvl="2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</a:rPr>
              <a:t>data over DSL phone line goes to Internet</a:t>
            </a:r>
          </a:p>
          <a:p>
            <a:pPr lvl="2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</a:rPr>
              <a:t>voice over DSL phone line goes to telephone net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9A3FACFC-28E3-15EA-2FAB-694F1E122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1DE4D37A-7911-5B62-C796-3C01F67A15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6B232789-CE76-81B0-7732-4CB5668D1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92515D49-A88E-B9F7-0286-EDD384A56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608E42E7-6D09-DBAA-BE9B-5E6F0B74CDF0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5E627465-CA07-EA2F-E42F-26EDA926D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6525E348-5989-02D1-0C97-EF5E3D452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5EB5678-6389-5146-48A2-429B71B7B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80F23FB5-5FE8-1CC9-3716-0CA68996B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CD0CF819-E444-DB71-93EA-4FA86A17D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4EE7D007-5DCC-27E9-A0DF-EF21D1E9DC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2ED09391-DEE5-5795-3FCF-9D481B393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9265AF5D-DC94-0CA3-6CF8-48546B4F9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FC7107AA-3333-D065-CDA2-266B58417DFB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D9168120-1933-3F13-F7FF-697EDBA0917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D9168120-1933-3F13-F7FF-697EDBA0917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4FAA6260-61EE-EAD2-6D57-8A670F2568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1437339E-4AB2-2F3E-7A80-416D4644C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1280BBF-70DF-698D-E994-F21892DBEAF6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A80144C8-C358-78A1-27A3-0F9E041DE2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DA8ACCF4-3520-229C-B543-5BB974882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7A7AB49D-CC97-D9DC-B0D6-2D712AC1C3BF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36D86B7E-3611-3C20-08B5-451A26B0D2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D620F9A9-E710-B8EA-F002-A504310103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EEC04F82-6EB8-2398-3828-9602B7A0BD0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31711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4205" y="3832164"/>
            <a:ext cx="3804410" cy="721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93C56B2-33B4-DBBC-3BB7-4AEF81581F51}"/>
              </a:ext>
            </a:extLst>
          </p:cNvPr>
          <p:cNvSpPr txBox="1"/>
          <p:nvPr/>
        </p:nvSpPr>
        <p:spPr>
          <a:xfrm>
            <a:off x="2189512" y="5738370"/>
            <a:ext cx="8140109" cy="7940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1" indent="-219075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obtains Internet access from the same telephone company that provides its </a:t>
            </a:r>
            <a:r>
              <a:rPr lang="en-US" sz="24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cable television</a:t>
            </a:r>
            <a:endParaRPr lang="en-US" altLang="en-US" sz="3200" i="1" dirty="0">
              <a:solidFill>
                <a:srgbClr val="CC0000"/>
              </a:solidFill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2086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951" y="4691851"/>
            <a:ext cx="9266448" cy="138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98453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6044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518160" y="2383154"/>
            <a:ext cx="5731643" cy="4020776"/>
            <a:chOff x="848710" y="2383154"/>
            <a:chExt cx="5401093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0" y="2383154"/>
              <a:ext cx="5401093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lang="en-US" altLang="en-US" sz="2800" dirty="0">
                  <a:solidFill>
                    <a:srgbClr val="CC0000"/>
                  </a:solidFill>
                  <a:latin typeface="Calibri" panose="020F0502020204030204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</a:t>
              </a:r>
              <a:b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(~30 m.)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 (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56136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4G/5G cellular networks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057292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</a:t>
            </a:r>
            <a:r>
              <a:rPr lang="el-GR" altLang="en-US" sz="5400" b="0" dirty="0">
                <a:ea typeface="ＭＳ Ｐゴシック" panose="020B0600070205080204" pitchFamily="34" charset="-128"/>
              </a:rPr>
              <a:t>Ε</a:t>
            </a:r>
            <a:r>
              <a:rPr lang="en-US" altLang="en-US" sz="5400" b="0" dirty="0" err="1">
                <a:ea typeface="ＭＳ Ｐゴシック" panose="020B0600070205080204" pitchFamily="34" charset="-128"/>
              </a:rPr>
              <a:t>nterprise</a:t>
            </a:r>
            <a:r>
              <a:rPr lang="en-US" altLang="en-US" sz="5400" b="0" dirty="0">
                <a:ea typeface="ＭＳ Ｐゴシック" panose="020B0600070205080204" pitchFamily="34" charset="-128"/>
              </a:rPr>
              <a:t>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514955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612634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1D708E-92FC-5D72-3F45-C07F5907D2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3A6D1756-A013-20D9-5B19-2331D6E8D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9F843A4D-7BB0-35C6-8D71-C095C7130EB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214711"/>
            <a:ext cx="10106025" cy="170942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Fun fact: You can check what 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category your Ethernet cable is by just looking at the information printed on it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1C4D9C04-6E40-484B-099D-15435B4F14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pic>
        <p:nvPicPr>
          <p:cNvPr id="4" name="Picture 3" descr="A close up of a cable&#10;&#10;AI-generated content may be incorrect.">
            <a:extLst>
              <a:ext uri="{FF2B5EF4-FFF2-40B4-BE49-F238E27FC236}">
                <a16:creationId xmlns:a16="http://schemas.microsoft.com/office/drawing/2014/main" id="{DBCC154E-2E06-CE20-C006-D5D6683F15B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13760"/>
          <a:stretch>
            <a:fillRect/>
          </a:stretch>
        </p:blipFill>
        <p:spPr>
          <a:xfrm rot="16200000">
            <a:off x="5919788" y="833436"/>
            <a:ext cx="3648074" cy="6991350"/>
          </a:xfrm>
          <a:prstGeom prst="rect">
            <a:avLst/>
          </a:prstGeom>
        </p:spPr>
      </p:pic>
      <p:sp>
        <p:nvSpPr>
          <p:cNvPr id="5" name="Rectangle 3">
            <a:extLst>
              <a:ext uri="{FF2B5EF4-FFF2-40B4-BE49-F238E27FC236}">
                <a16:creationId xmlns:a16="http://schemas.microsoft.com/office/drawing/2014/main" id="{17BF4AF9-0CEA-B647-CFD2-593FD75DC562}"/>
              </a:ext>
            </a:extLst>
          </p:cNvPr>
          <p:cNvSpPr txBox="1">
            <a:spLocks noChangeArrowheads="1"/>
          </p:cNvSpPr>
          <p:nvPr/>
        </p:nvSpPr>
        <p:spPr>
          <a:xfrm>
            <a:off x="590551" y="2840691"/>
            <a:ext cx="3295650" cy="32216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UTP: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unshielded twisted pair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CAT6: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category 6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ISO/IEC: 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based on the ISO standard specifications</a:t>
            </a:r>
          </a:p>
        </p:txBody>
      </p:sp>
    </p:spTree>
    <p:extLst>
      <p:ext uri="{BB962C8B-B14F-4D97-AF65-F5344CB8AC3E}">
        <p14:creationId xmlns:p14="http://schemas.microsoft.com/office/powerpoint/2010/main" val="173719139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867565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61325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4G/5G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10’s Mbps (4G)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&lt; 100 Mbps (Starlink) downlink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(geostationary)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796631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69ABA5-AD20-4560-C5D8-B2C2DDE677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QUESTIONS???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B8D08CF-EFF8-6C63-60AB-C1CD258C26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pic>
        <p:nvPicPr>
          <p:cNvPr id="10" name="Picture 9" descr="A star shaped object in space">
            <a:extLst>
              <a:ext uri="{FF2B5EF4-FFF2-40B4-BE49-F238E27FC236}">
                <a16:creationId xmlns:a16="http://schemas.microsoft.com/office/drawing/2014/main" id="{43AD5CE8-DB64-246E-BB81-401CFF68E1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43150" y="1917943"/>
            <a:ext cx="7505700" cy="3752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2671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8647</TotalTime>
  <Words>3986</Words>
  <Application>Microsoft Office PowerPoint</Application>
  <PresentationFormat>Widescreen</PresentationFormat>
  <Paragraphs>1570</Paragraphs>
  <Slides>47</Slides>
  <Notes>46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57" baseType="lpstr">
      <vt:lpstr>ＭＳ Ｐゴシック</vt:lpstr>
      <vt:lpstr>Arial</vt:lpstr>
      <vt:lpstr>Calibri</vt:lpstr>
      <vt:lpstr>Comic Sans MS</vt:lpstr>
      <vt:lpstr>Gill Sans MT</vt:lpstr>
      <vt:lpstr>Times New Roman</vt:lpstr>
      <vt:lpstr>Wingdings</vt:lpstr>
      <vt:lpstr>ZapfDingbats</vt:lpstr>
      <vt:lpstr>Office Theme</vt:lpstr>
      <vt:lpstr>Clip</vt:lpstr>
      <vt:lpstr>PowerPoint Presentation</vt:lpstr>
      <vt:lpstr>The Internet: a “nuts and bolts” view</vt:lpstr>
      <vt:lpstr>What’s a protocol?</vt:lpstr>
      <vt:lpstr>What’s a protocol?</vt:lpstr>
      <vt:lpstr>A closer look at Internet structure</vt:lpstr>
      <vt:lpstr>A closer look at Internet structure</vt:lpstr>
      <vt:lpstr>A closer look at Internet structure</vt:lpstr>
      <vt:lpstr>Two key network-core functions</vt:lpstr>
      <vt:lpstr>PowerPoint Presentation</vt:lpstr>
      <vt:lpstr>PowerPoint Presentation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Layered Internet protocol stack</vt:lpstr>
      <vt:lpstr>Why layering?</vt:lpstr>
      <vt:lpstr>Services, Layering and Encapsulation</vt:lpstr>
      <vt:lpstr>Services, Layering and Encapsulation</vt:lpstr>
      <vt:lpstr>Services, Layering and Encapsulation</vt:lpstr>
      <vt:lpstr>Encapsulation</vt:lpstr>
      <vt:lpstr>Services, Layering and Encapsulation</vt:lpstr>
      <vt:lpstr>Encapsulation: an end-end view</vt:lpstr>
      <vt:lpstr>ISO/OSI reference model</vt:lpstr>
      <vt:lpstr>Network security</vt:lpstr>
      <vt:lpstr>Bad guys: packet interception</vt:lpstr>
      <vt:lpstr>Bad guys:  fake identity</vt:lpstr>
      <vt:lpstr>Bad guys: denial of service</vt:lpstr>
      <vt:lpstr>Bad guys: denial of service</vt:lpstr>
      <vt:lpstr>Lines of defense:</vt:lpstr>
      <vt:lpstr>Access networks and physical media</vt:lpstr>
      <vt:lpstr>Access networks: digital subscriber line (DSL)</vt:lpstr>
      <vt:lpstr>Access networks: digital subscriber line (DSL)</vt:lpstr>
      <vt:lpstr>Access networks: cable-based access</vt:lpstr>
      <vt:lpstr>Access networks: cable-based access</vt:lpstr>
      <vt:lpstr>Access networks: home networks</vt:lpstr>
      <vt:lpstr>Wireless access networks</vt:lpstr>
      <vt:lpstr>Access networks: Εnterprise networks</vt:lpstr>
      <vt:lpstr>Links: physical media</vt:lpstr>
      <vt:lpstr>Links: physical media</vt:lpstr>
      <vt:lpstr>Links: physical media</vt:lpstr>
      <vt:lpstr>Links: physical media</vt:lpstr>
      <vt:lpstr>QUESTIONS???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yeet AE13</cp:lastModifiedBy>
  <cp:revision>181</cp:revision>
  <dcterms:created xsi:type="dcterms:W3CDTF">2020-01-18T07:24:59Z</dcterms:created>
  <dcterms:modified xsi:type="dcterms:W3CDTF">2025-09-29T21:01:06Z</dcterms:modified>
</cp:coreProperties>
</file>